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p:regular r:id="rId52"/>
      <p:bold r:id="rId53"/>
      <p:italic r:id="rId54"/>
      <p:boldItalic r:id="rId55"/>
    </p:embeddedFont>
    <p:embeddedFont>
      <p:font typeface="Nunito"/>
      <p:regular r:id="rId56"/>
      <p:bold r:id="rId57"/>
      <p:italic r:id="rId58"/>
      <p:boldItalic r:id="rId59"/>
    </p:embeddedFont>
    <p:embeddedFont>
      <p:font typeface="Maven Pro"/>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CE41CE-D7BB-4A09-B3B5-1AFF073CD416}">
  <a:tblStyle styleId="{A7CE41CE-D7BB-4A09-B3B5-1AFF073CD4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MavenPr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avenPr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Nunito-bold.fntdata"/><Relationship Id="rId12" Type="http://schemas.openxmlformats.org/officeDocument/2006/relationships/slide" Target="slides/slide6.xml"/><Relationship Id="rId56" Type="http://schemas.openxmlformats.org/officeDocument/2006/relationships/font" Target="fonts/Nunito-regular.fntdata"/><Relationship Id="rId15" Type="http://schemas.openxmlformats.org/officeDocument/2006/relationships/slide" Target="slides/slide9.xml"/><Relationship Id="rId59" Type="http://schemas.openxmlformats.org/officeDocument/2006/relationships/font" Target="fonts/Nunito-boldItalic.fntdata"/><Relationship Id="rId14" Type="http://schemas.openxmlformats.org/officeDocument/2006/relationships/slide" Target="slides/slide8.xml"/><Relationship Id="rId58" Type="http://schemas.openxmlformats.org/officeDocument/2006/relationships/font" Target="fonts/Nuni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be002ca714_1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be002ca714_1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bbff3fc51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bbff3fc51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be002ca714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be002ca714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be002ca714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be002ca714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be002ca714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be002ca714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be002ca714_1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be002ca714_1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be0cdfa92d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be0cdfa92d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be002ca71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be002ca71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bf6ee1b1b8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bf6ee1b1b8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bf6ee1b1b8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bf6ee1b1b8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be002ca71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be002ca71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f6ee1b1b8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f6ee1b1b8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be0cdfa92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be0cdfa92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be0cdfa92d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be0cdfa92d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bf6ee1b1b8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bf6ee1b1b8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be0cdfa92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be0cdfa92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bf6ee1b1b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bf6ee1b1b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bf6ee1b1b8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bf6ee1b1b8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be0cdfa92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be0cdfa92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be0cdfa92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be0cdfa92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be0cdfa92d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be0cdfa92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be002ca71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be002ca71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bf6ee1b1b8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bf6ee1b1b8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bf6ee1b1b8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bf6ee1b1b8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bf6ee1b1b8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bf6ee1b1b8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be0cdfa92d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be0cdfa92d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bf7ceac9d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bf7ceac9d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bf6ee1b1b8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bf6ee1b1b8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bf6ee1b1b8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bf6ee1b1b8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bf6ee1b1b8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bf6ee1b1b8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bf6ee1b1b8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bf6ee1b1b8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f47235f783dc1d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f47235f783dc1d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be002ca714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be002ca714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be0cdfa92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be0cdfa92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be0cdfa92d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be0cdfa92d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be0cdfa92d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be0cdfa92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be002ca714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be002ca714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be002ca714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be002ca714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be0cdfa92d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be0cdfa92d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be002ca7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be002ca7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be002ca714_6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be002ca714_6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bf6ee1b1b8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bf6ee1b1b8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bbff3fc51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bbff3fc51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bbff3fc51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bbff3fc51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rive.google.com/file/d/1hqFScta6yjAH8_Y9PnC_5s1FGA7xW03M/view?usp=drive_link"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1N58o4IYIRzhvcrppsRBe7YDRySBoTxNI/view?usp=drive_link"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file/d/1u5cwYtusoXjXiNV-2DVtvSeUpU9kyJ5i/view?usp=drive_link"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file/d/1kCCIse5D9X_qYs7wvHXiUndhc5XLNOLo/view?usp=drive_link"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rive.google.com/file/d/1T7QQv-gK52S47DnVZsCCr2ya2ru1E-aZ/view?usp=drive_link" TargetMode="Externa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127.0.0.1:8000/schema/" TargetMode="External"/><Relationship Id="rId4" Type="http://schemas.openxmlformats.org/officeDocument/2006/relationships/image" Target="../media/image41.png"/><Relationship Id="rId10" Type="http://schemas.openxmlformats.org/officeDocument/2006/relationships/image" Target="../media/image3.png"/><Relationship Id="rId9" Type="http://schemas.openxmlformats.org/officeDocument/2006/relationships/hyperlink" Target="https://drive.google.com/file/d/1EypBNzbMESmCsbrjZTt1A_BeRJZUNyAL/view?usp=drive_link" TargetMode="External"/><Relationship Id="rId5" Type="http://schemas.openxmlformats.org/officeDocument/2006/relationships/hyperlink" Target="https://drive.google.com/file/d/1FRH_8ASAj07v1AMjlLVVlgw20qNJCl76/view?usp=drive_link" TargetMode="External"/><Relationship Id="rId6" Type="http://schemas.openxmlformats.org/officeDocument/2006/relationships/image" Target="../media/image15.jpg"/><Relationship Id="rId7" Type="http://schemas.openxmlformats.org/officeDocument/2006/relationships/hyperlink" Target="https://drive.google.com/file/d/1CTWz78m2FlynASEDu_RQX_ExlZOd00Pp/view?usp=drive_link" TargetMode="External"/><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rive.google.com/file/d/1R63yw3JuIP2HsxVMVNllNT6KyZOFb8u4/view?usp=drive_link" TargetMode="External"/><Relationship Id="rId4" Type="http://schemas.openxmlformats.org/officeDocument/2006/relationships/image" Target="../media/image1.png"/><Relationship Id="rId5" Type="http://schemas.openxmlformats.org/officeDocument/2006/relationships/hyperlink" Target="https://drive.google.com/file/d/1R63yw3JuIP2HsxVMVNllNT6KyZOFb8u4/view?usp=drive_link" TargetMode="External"/><Relationship Id="rId6" Type="http://schemas.openxmlformats.org/officeDocument/2006/relationships/hyperlink" Target="https://drive.google.com/file/d/1R63yw3JuIP2HsxVMVNllNT6KyZOFb8u4/view?usp=drive_lin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file/d/1iWpal4xKmjPOn9iAd9f8HGf6m9lTxuy0/view?usp=drive_link"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rive.google.com/file/d/15CvrbJxI8TgNGFMTeLdX6zvKLPRt-diH/view?usp=drive_link"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11700" y="814528"/>
            <a:ext cx="8520600" cy="1326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sz="1600">
                <a:solidFill>
                  <a:schemeClr val="dk2"/>
                </a:solidFill>
              </a:rPr>
              <a:t>網站框架開發助理證書 (CT290DS008) - ERB8</a:t>
            </a:r>
            <a:endParaRPr sz="1600">
              <a:solidFill>
                <a:schemeClr val="dk2"/>
              </a:solidFill>
            </a:endParaRPr>
          </a:p>
          <a:p>
            <a:pPr indent="0" lvl="0" marL="0" rtl="0" algn="l">
              <a:spcBef>
                <a:spcPts val="0"/>
              </a:spcBef>
              <a:spcAft>
                <a:spcPts val="0"/>
              </a:spcAft>
              <a:buNone/>
            </a:pPr>
            <a:r>
              <a:rPr b="1" lang="zh-TW" sz="2100"/>
              <a:t>Title:</a:t>
            </a:r>
            <a:r>
              <a:rPr lang="zh-TW" sz="2100"/>
              <a:t> Django Web Framework on </a:t>
            </a:r>
            <a:r>
              <a:rPr lang="zh-TW" sz="2200">
                <a:solidFill>
                  <a:srgbClr val="0A0A0A"/>
                </a:solidFill>
                <a:highlight>
                  <a:srgbClr val="FFFFFF"/>
                </a:highlight>
              </a:rPr>
              <a:t>Catering Order Platform</a:t>
            </a:r>
            <a:endParaRPr sz="6200"/>
          </a:p>
        </p:txBody>
      </p:sp>
      <p:sp>
        <p:nvSpPr>
          <p:cNvPr id="278" name="Google Shape;278;p13"/>
          <p:cNvSpPr txBox="1"/>
          <p:nvPr>
            <p:ph idx="1" type="subTitle"/>
          </p:nvPr>
        </p:nvSpPr>
        <p:spPr>
          <a:xfrm>
            <a:off x="1053725" y="2387818"/>
            <a:ext cx="74100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900"/>
              <a:t>An introduction of high level High-</a:t>
            </a:r>
            <a:r>
              <a:rPr lang="zh-TW" sz="1700"/>
              <a:t>Level</a:t>
            </a:r>
            <a:r>
              <a:rPr lang="zh-TW" sz="1900"/>
              <a:t> Python Web Development</a:t>
            </a:r>
            <a:endParaRPr sz="1900"/>
          </a:p>
        </p:txBody>
      </p:sp>
      <p:sp>
        <p:nvSpPr>
          <p:cNvPr id="279" name="Google Shape;279;p13"/>
          <p:cNvSpPr txBox="1"/>
          <p:nvPr>
            <p:ph idx="1" type="subTitle"/>
          </p:nvPr>
        </p:nvSpPr>
        <p:spPr>
          <a:xfrm>
            <a:off x="386025" y="3256150"/>
            <a:ext cx="3550200" cy="1605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zh-TW" sz="1600"/>
              <a:t>Team Member </a:t>
            </a:r>
            <a:endParaRPr b="1" sz="1600"/>
          </a:p>
          <a:p>
            <a:pPr indent="-330200" lvl="0" marL="457200" rtl="0" algn="l">
              <a:spcBef>
                <a:spcPts val="0"/>
              </a:spcBef>
              <a:spcAft>
                <a:spcPts val="0"/>
              </a:spcAft>
              <a:buSzPts val="1600"/>
              <a:buAutoNum type="arabicPeriod"/>
            </a:pPr>
            <a:r>
              <a:rPr lang="zh-TW" sz="1600"/>
              <a:t>Wong Chi Hung (5)</a:t>
            </a:r>
            <a:endParaRPr sz="1600"/>
          </a:p>
          <a:p>
            <a:pPr indent="-330200" lvl="0" marL="457200" rtl="0" algn="l">
              <a:spcBef>
                <a:spcPts val="0"/>
              </a:spcBef>
              <a:spcAft>
                <a:spcPts val="0"/>
              </a:spcAft>
              <a:buSzPts val="1600"/>
              <a:buAutoNum type="arabicPeriod"/>
            </a:pPr>
            <a:r>
              <a:rPr lang="zh-TW" sz="1600"/>
              <a:t>Leung Kwun Chiu Jackie (18)</a:t>
            </a:r>
            <a:endParaRPr sz="1600"/>
          </a:p>
          <a:p>
            <a:pPr indent="-330200" lvl="0" marL="457200" rtl="0" algn="l">
              <a:spcBef>
                <a:spcPts val="0"/>
              </a:spcBef>
              <a:spcAft>
                <a:spcPts val="0"/>
              </a:spcAft>
              <a:buSzPts val="1600"/>
              <a:buAutoNum type="arabicPeriod"/>
            </a:pPr>
            <a:r>
              <a:rPr lang="zh-TW" sz="1600"/>
              <a:t>Wong Kwok Bun 黃國斌 (7)</a:t>
            </a:r>
            <a:endParaRPr sz="1600"/>
          </a:p>
          <a:p>
            <a:pPr indent="-330200" lvl="0" marL="457200" rtl="0" algn="l">
              <a:spcBef>
                <a:spcPts val="0"/>
              </a:spcBef>
              <a:spcAft>
                <a:spcPts val="0"/>
              </a:spcAft>
              <a:buSzPts val="1600"/>
              <a:buAutoNum type="arabicPeriod"/>
            </a:pPr>
            <a:r>
              <a:rPr lang="zh-TW" sz="1600"/>
              <a:t>Ho Chak Kong ‘ Ricky (19)</a:t>
            </a:r>
            <a:endParaRPr sz="1600"/>
          </a:p>
          <a:p>
            <a:pPr indent="-330200" lvl="0" marL="457200" rtl="0" algn="l">
              <a:spcBef>
                <a:spcPts val="0"/>
              </a:spcBef>
              <a:spcAft>
                <a:spcPts val="0"/>
              </a:spcAft>
              <a:buSzPts val="1600"/>
              <a:buAutoNum type="arabicPeriod"/>
            </a:pPr>
            <a:r>
              <a:rPr lang="zh-TW" sz="1600"/>
              <a:t>Loo Kin Wah, </a:t>
            </a:r>
            <a:r>
              <a:rPr lang="zh-TW" sz="1600">
                <a:solidFill>
                  <a:srgbClr val="222222"/>
                </a:solidFill>
                <a:highlight>
                  <a:srgbClr val="FFFFFF"/>
                </a:highlight>
                <a:latin typeface="Times New Roman"/>
                <a:ea typeface="Times New Roman"/>
                <a:cs typeface="Times New Roman"/>
                <a:sym typeface="Times New Roman"/>
              </a:rPr>
              <a:t>盧建華 (6)</a:t>
            </a:r>
            <a:endParaRPr sz="1600"/>
          </a:p>
        </p:txBody>
      </p:sp>
      <p:sp>
        <p:nvSpPr>
          <p:cNvPr id="280" name="Google Shape;280;p13"/>
          <p:cNvSpPr txBox="1"/>
          <p:nvPr>
            <p:ph idx="1" type="subTitle"/>
          </p:nvPr>
        </p:nvSpPr>
        <p:spPr>
          <a:xfrm>
            <a:off x="6657275" y="4315525"/>
            <a:ext cx="2226600" cy="61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sz="1600"/>
              <a:t>Date : 2026.Jan.29</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22"/>
          <p:cNvSpPr txBox="1"/>
          <p:nvPr>
            <p:ph type="title"/>
          </p:nvPr>
        </p:nvSpPr>
        <p:spPr>
          <a:xfrm>
            <a:off x="311700" y="130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600">
                <a:solidFill>
                  <a:schemeClr val="dk2"/>
                </a:solidFill>
              </a:rPr>
              <a:t>WebSite Page Functionality Overview</a:t>
            </a:r>
            <a:endParaRPr/>
          </a:p>
        </p:txBody>
      </p:sp>
      <p:sp>
        <p:nvSpPr>
          <p:cNvPr id="340" name="Google Shape;340;p22"/>
          <p:cNvSpPr txBox="1"/>
          <p:nvPr>
            <p:ph idx="1" type="body"/>
          </p:nvPr>
        </p:nvSpPr>
        <p:spPr>
          <a:xfrm>
            <a:off x="311700" y="702975"/>
            <a:ext cx="8317200" cy="4248600"/>
          </a:xfrm>
          <a:prstGeom prst="rect">
            <a:avLst/>
          </a:prstGeom>
        </p:spPr>
        <p:txBody>
          <a:bodyPr anchorCtr="0" anchor="t" bIns="91425" lIns="91425" spcFirstLastPara="1" rIns="91425" wrap="square" tIns="91425">
            <a:normAutofit lnSpcReduction="10000"/>
          </a:bodyPr>
          <a:lstStyle/>
          <a:p>
            <a:pPr indent="-330200" lvl="0" marL="457200" rtl="0" algn="l">
              <a:spcBef>
                <a:spcPts val="1200"/>
              </a:spcBef>
              <a:spcAft>
                <a:spcPts val="0"/>
              </a:spcAft>
              <a:buClr>
                <a:schemeClr val="dk1"/>
              </a:buClr>
              <a:buSzPts val="1600"/>
              <a:buChar char="●"/>
            </a:pPr>
            <a:r>
              <a:rPr b="1" lang="zh-TW" sz="1600">
                <a:solidFill>
                  <a:schemeClr val="dk1"/>
                </a:solidFill>
              </a:rPr>
              <a:t>Homepage</a:t>
            </a:r>
            <a:r>
              <a:rPr lang="zh-TW" sz="1600">
                <a:solidFill>
                  <a:schemeClr val="dk1"/>
                </a:solidFill>
              </a:rPr>
              <a:t>: Product display, search bar, navigation menu</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User Registration/Login/Logout Pages</a:t>
            </a:r>
            <a:r>
              <a:rPr lang="zh-TW" sz="1600">
                <a:solidFill>
                  <a:schemeClr val="dk1"/>
                </a:solidFill>
              </a:rPr>
              <a:t>: Django built-in auth system + custom styling</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Product Listing Page</a:t>
            </a:r>
            <a:r>
              <a:rPr lang="zh-TW" sz="1600">
                <a:solidFill>
                  <a:schemeClr val="dk1"/>
                </a:solidFill>
              </a:rPr>
              <a:t>: Category display, pagination</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Product Detail Page</a:t>
            </a:r>
            <a:r>
              <a:rPr lang="zh-TW" sz="1600">
                <a:solidFill>
                  <a:schemeClr val="dk1"/>
                </a:solidFill>
              </a:rPr>
              <a:t>: Product information, "Add to Cart" button,Product Review </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Shopping Cart Page</a:t>
            </a:r>
            <a:r>
              <a:rPr lang="zh-TW" sz="1600">
                <a:solidFill>
                  <a:schemeClr val="dk1"/>
                </a:solidFill>
              </a:rPr>
              <a:t>: Product management (CRUD), price calculation</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Checkout Page</a:t>
            </a:r>
            <a:r>
              <a:rPr lang="zh-TW" sz="1600">
                <a:solidFill>
                  <a:schemeClr val="dk1"/>
                </a:solidFill>
              </a:rPr>
              <a:t>: Order confirmation, payment information (simulated)</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Payment Page</a:t>
            </a:r>
            <a:r>
              <a:rPr lang="zh-TW" sz="1600">
                <a:solidFill>
                  <a:schemeClr val="dk1"/>
                </a:solidFill>
              </a:rPr>
              <a:t>: User input email and credit card number,Pay” button</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Payment succeed Page :</a:t>
            </a:r>
            <a:r>
              <a:rPr lang="zh-TW" sz="1600">
                <a:solidFill>
                  <a:schemeClr val="dk1"/>
                </a:solidFill>
              </a:rPr>
              <a:t> Confirmation email sent to user</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Admin/Management Page</a:t>
            </a:r>
            <a:r>
              <a:rPr lang="zh-TW" sz="1600">
                <a:solidFill>
                  <a:schemeClr val="dk1"/>
                </a:solidFill>
              </a:rPr>
              <a:t> (Django Admin or custom-built): Product ,Category ,Review,Post ,Comment &amp; order management</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About Us Page</a:t>
            </a:r>
            <a:r>
              <a:rPr lang="zh-TW" sz="1600">
                <a:solidFill>
                  <a:schemeClr val="dk1"/>
                </a:solidFill>
              </a:rPr>
              <a:t>: Static content</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User Profile </a:t>
            </a:r>
            <a:r>
              <a:rPr lang="zh-TW" sz="1600">
                <a:solidFill>
                  <a:schemeClr val="dk1"/>
                </a:solidFill>
              </a:rPr>
              <a:t>: Edit user Profile </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Post and comment </a:t>
            </a:r>
            <a:r>
              <a:rPr b="1" lang="zh-TW" sz="1600">
                <a:solidFill>
                  <a:schemeClr val="dk1"/>
                </a:solidFill>
              </a:rPr>
              <a:t>feature</a:t>
            </a:r>
            <a:r>
              <a:rPr lang="zh-TW" sz="1600">
                <a:solidFill>
                  <a:schemeClr val="dk1"/>
                </a:solidFill>
              </a:rPr>
              <a:t> : Auth user create post and comment (CRUD)</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Responsive Design Demo</a:t>
            </a:r>
            <a:r>
              <a:rPr lang="zh-TW" sz="1600">
                <a:solidFill>
                  <a:schemeClr val="dk1"/>
                </a:solidFill>
              </a:rPr>
              <a:t>: Display on mobile, tablet, and desktop</a:t>
            </a:r>
            <a:endParaRPr sz="2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Website Pages Functions</a:t>
            </a:r>
            <a:endParaRPr/>
          </a:p>
        </p:txBody>
      </p:sp>
      <p:graphicFrame>
        <p:nvGraphicFramePr>
          <p:cNvPr id="346" name="Google Shape;346;p23"/>
          <p:cNvGraphicFramePr/>
          <p:nvPr/>
        </p:nvGraphicFramePr>
        <p:xfrm>
          <a:off x="434000" y="1142175"/>
          <a:ext cx="3000000" cy="3000000"/>
        </p:xfrm>
        <a:graphic>
          <a:graphicData uri="http://schemas.openxmlformats.org/drawingml/2006/table">
            <a:tbl>
              <a:tblPr>
                <a:noFill/>
                <a:tableStyleId>{A7CE41CE-D7BB-4A09-B3B5-1AFF073CD416}</a:tableStyleId>
              </a:tblPr>
              <a:tblGrid>
                <a:gridCol w="2537125"/>
                <a:gridCol w="2537125"/>
                <a:gridCol w="2537125"/>
              </a:tblGrid>
              <a:tr h="554975">
                <a:tc>
                  <a:txBody>
                    <a:bodyPr/>
                    <a:lstStyle/>
                    <a:p>
                      <a:pPr indent="0" lvl="0" marL="0" rtl="0" algn="l">
                        <a:spcBef>
                          <a:spcPts val="0"/>
                        </a:spcBef>
                        <a:spcAft>
                          <a:spcPts val="0"/>
                        </a:spcAft>
                        <a:buNone/>
                      </a:pPr>
                      <a:r>
                        <a:rPr b="1" lang="zh-TW"/>
                        <a:t>Core Experience</a:t>
                      </a:r>
                      <a:endParaRPr b="1"/>
                    </a:p>
                  </a:txBody>
                  <a:tcPr marT="91425" marB="91425" marR="91425" marL="91425"/>
                </a:tc>
                <a:tc>
                  <a:txBody>
                    <a:bodyPr/>
                    <a:lstStyle/>
                    <a:p>
                      <a:pPr indent="0" lvl="0" marL="0" rtl="0" algn="l">
                        <a:spcBef>
                          <a:spcPts val="0"/>
                        </a:spcBef>
                        <a:spcAft>
                          <a:spcPts val="0"/>
                        </a:spcAft>
                        <a:buNone/>
                      </a:pPr>
                      <a:r>
                        <a:rPr b="1" lang="zh-TW"/>
                        <a:t>E-Commerce Flow</a:t>
                      </a:r>
                      <a:endParaRPr b="1"/>
                    </a:p>
                  </a:txBody>
                  <a:tcPr marT="91425" marB="91425" marR="91425" marL="91425"/>
                </a:tc>
                <a:tc>
                  <a:txBody>
                    <a:bodyPr/>
                    <a:lstStyle/>
                    <a:p>
                      <a:pPr indent="0" lvl="0" marL="0" rtl="0" algn="l">
                        <a:spcBef>
                          <a:spcPts val="0"/>
                        </a:spcBef>
                        <a:spcAft>
                          <a:spcPts val="0"/>
                        </a:spcAft>
                        <a:buNone/>
                      </a:pPr>
                      <a:r>
                        <a:rPr b="1" lang="zh-TW"/>
                        <a:t>Social &amp; Admin</a:t>
                      </a:r>
                      <a:endParaRPr b="1"/>
                    </a:p>
                  </a:txBody>
                  <a:tcPr marT="91425" marB="91425" marR="91425" marL="91425"/>
                </a:tc>
              </a:tr>
              <a:tr h="725775">
                <a:tc>
                  <a:txBody>
                    <a:bodyPr/>
                    <a:lstStyle/>
                    <a:p>
                      <a:pPr indent="0" lvl="0" marL="0" rtl="0" algn="l">
                        <a:spcBef>
                          <a:spcPts val="0"/>
                        </a:spcBef>
                        <a:spcAft>
                          <a:spcPts val="0"/>
                        </a:spcAft>
                        <a:buNone/>
                      </a:pPr>
                      <a:r>
                        <a:rPr b="1" lang="zh-TW" sz="1500">
                          <a:solidFill>
                            <a:schemeClr val="dk1"/>
                          </a:solidFill>
                        </a:rPr>
                        <a:t>Homepage:</a:t>
                      </a:r>
                      <a:r>
                        <a:rPr lang="zh-TW" sz="1500">
                          <a:solidFill>
                            <a:schemeClr val="dk1"/>
                          </a:solidFill>
                        </a:rPr>
                        <a:t> Global Search &amp; Nav</a:t>
                      </a:r>
                      <a:endParaRPr sz="1800"/>
                    </a:p>
                  </a:txBody>
                  <a:tcPr marT="91425" marB="91425" marR="91425" marL="91425"/>
                </a:tc>
                <a:tc>
                  <a:txBody>
                    <a:bodyPr/>
                    <a:lstStyle/>
                    <a:p>
                      <a:pPr indent="0" lvl="0" marL="0" rtl="0" algn="l">
                        <a:spcBef>
                          <a:spcPts val="0"/>
                        </a:spcBef>
                        <a:spcAft>
                          <a:spcPts val="0"/>
                        </a:spcAft>
                        <a:buNone/>
                      </a:pPr>
                      <a:r>
                        <a:rPr b="1" lang="zh-TW" sz="1500">
                          <a:solidFill>
                            <a:schemeClr val="dk1"/>
                          </a:solidFill>
                        </a:rPr>
                        <a:t>Cart:</a:t>
                      </a:r>
                      <a:r>
                        <a:rPr lang="zh-TW" sz="1500">
                          <a:solidFill>
                            <a:schemeClr val="dk1"/>
                          </a:solidFill>
                        </a:rPr>
                        <a:t> Price Calculation &amp; CRUD</a:t>
                      </a:r>
                      <a:endParaRPr sz="1800"/>
                    </a:p>
                  </a:txBody>
                  <a:tcPr marT="91425" marB="91425" marR="91425" marL="91425"/>
                </a:tc>
                <a:tc>
                  <a:txBody>
                    <a:bodyPr/>
                    <a:lstStyle/>
                    <a:p>
                      <a:pPr indent="0" lvl="0" marL="0" rtl="0" algn="l">
                        <a:spcBef>
                          <a:spcPts val="0"/>
                        </a:spcBef>
                        <a:spcAft>
                          <a:spcPts val="0"/>
                        </a:spcAft>
                        <a:buNone/>
                      </a:pPr>
                      <a:r>
                        <a:rPr b="1" lang="zh-TW" sz="1500">
                          <a:solidFill>
                            <a:schemeClr val="dk1"/>
                          </a:solidFill>
                        </a:rPr>
                        <a:t>Social:</a:t>
                      </a:r>
                      <a:r>
                        <a:rPr lang="zh-TW" sz="1500">
                          <a:solidFill>
                            <a:schemeClr val="dk1"/>
                          </a:solidFill>
                        </a:rPr>
                        <a:t> Post &amp; Comment System (CRUD)</a:t>
                      </a:r>
                      <a:endParaRPr sz="1800"/>
                    </a:p>
                  </a:txBody>
                  <a:tcPr marT="91425" marB="91425" marR="91425" marL="91425"/>
                </a:tc>
              </a:tr>
              <a:tr h="757200">
                <a:tc>
                  <a:txBody>
                    <a:bodyPr/>
                    <a:lstStyle/>
                    <a:p>
                      <a:pPr indent="0" lvl="0" marL="0" rtl="0" algn="l">
                        <a:spcBef>
                          <a:spcPts val="0"/>
                        </a:spcBef>
                        <a:spcAft>
                          <a:spcPts val="0"/>
                        </a:spcAft>
                        <a:buNone/>
                      </a:pPr>
                      <a:r>
                        <a:rPr b="1" lang="zh-TW" sz="1500">
                          <a:solidFill>
                            <a:schemeClr val="dk1"/>
                          </a:solidFill>
                        </a:rPr>
                        <a:t>Catalog:</a:t>
                      </a:r>
                      <a:r>
                        <a:rPr lang="zh-TW" sz="1500">
                          <a:solidFill>
                            <a:schemeClr val="dk1"/>
                          </a:solidFill>
                        </a:rPr>
                        <a:t> Categories &amp; Pagination</a:t>
                      </a:r>
                      <a:endParaRPr sz="1800"/>
                    </a:p>
                  </a:txBody>
                  <a:tcPr marT="91425" marB="91425" marR="91425" marL="91425"/>
                </a:tc>
                <a:tc>
                  <a:txBody>
                    <a:bodyPr/>
                    <a:lstStyle/>
                    <a:p>
                      <a:pPr indent="0" lvl="0" marL="0" rtl="0" algn="l">
                        <a:spcBef>
                          <a:spcPts val="0"/>
                        </a:spcBef>
                        <a:spcAft>
                          <a:spcPts val="0"/>
                        </a:spcAft>
                        <a:buNone/>
                      </a:pPr>
                      <a:r>
                        <a:rPr b="1" lang="zh-TW" sz="1500">
                          <a:solidFill>
                            <a:schemeClr val="dk1"/>
                          </a:solidFill>
                        </a:rPr>
                        <a:t>Checkout:</a:t>
                      </a:r>
                      <a:r>
                        <a:rPr lang="zh-TW" sz="1500">
                          <a:solidFill>
                            <a:schemeClr val="dk1"/>
                          </a:solidFill>
                        </a:rPr>
                        <a:t> Payment, Order Confirm </a:t>
                      </a:r>
                      <a:endParaRPr sz="1800"/>
                    </a:p>
                  </a:txBody>
                  <a:tcPr marT="91425" marB="91425" marR="91425" marL="91425"/>
                </a:tc>
                <a:tc>
                  <a:txBody>
                    <a:bodyPr/>
                    <a:lstStyle/>
                    <a:p>
                      <a:pPr indent="0" lvl="0" marL="0" rtl="0" algn="l">
                        <a:spcBef>
                          <a:spcPts val="0"/>
                        </a:spcBef>
                        <a:spcAft>
                          <a:spcPts val="0"/>
                        </a:spcAft>
                        <a:buNone/>
                      </a:pPr>
                      <a:r>
                        <a:rPr b="1" lang="zh-TW" sz="1500">
                          <a:solidFill>
                            <a:schemeClr val="dk1"/>
                          </a:solidFill>
                        </a:rPr>
                        <a:t>User:</a:t>
                      </a:r>
                      <a:r>
                        <a:rPr lang="zh-TW" sz="1500">
                          <a:solidFill>
                            <a:schemeClr val="dk1"/>
                          </a:solidFill>
                        </a:rPr>
                        <a:t> Profiles &amp; Django Auth</a:t>
                      </a:r>
                      <a:endParaRPr sz="1800"/>
                    </a:p>
                  </a:txBody>
                  <a:tcPr marT="91425" marB="91425" marR="91425" marL="91425"/>
                </a:tc>
              </a:tr>
              <a:tr h="753175">
                <a:tc>
                  <a:txBody>
                    <a:bodyPr/>
                    <a:lstStyle/>
                    <a:p>
                      <a:pPr indent="0" lvl="0" marL="0" rtl="0" algn="l">
                        <a:spcBef>
                          <a:spcPts val="0"/>
                        </a:spcBef>
                        <a:spcAft>
                          <a:spcPts val="0"/>
                        </a:spcAft>
                        <a:buNone/>
                      </a:pPr>
                      <a:r>
                        <a:rPr b="1" lang="zh-TW" sz="1500">
                          <a:solidFill>
                            <a:schemeClr val="dk1"/>
                          </a:solidFill>
                        </a:rPr>
                        <a:t>Product:</a:t>
                      </a:r>
                      <a:r>
                        <a:rPr lang="zh-TW" sz="1500">
                          <a:solidFill>
                            <a:schemeClr val="dk1"/>
                          </a:solidFill>
                        </a:rPr>
                        <a:t> Details &amp; Statistic Reviews</a:t>
                      </a:r>
                      <a:endParaRPr sz="1800"/>
                    </a:p>
                  </a:txBody>
                  <a:tcPr marT="91425" marB="91425" marR="91425" marL="91425"/>
                </a:tc>
                <a:tc>
                  <a:txBody>
                    <a:bodyPr/>
                    <a:lstStyle/>
                    <a:p>
                      <a:pPr indent="0" lvl="0" marL="0" rtl="0" algn="l">
                        <a:spcBef>
                          <a:spcPts val="0"/>
                        </a:spcBef>
                        <a:spcAft>
                          <a:spcPts val="0"/>
                        </a:spcAft>
                        <a:buNone/>
                      </a:pPr>
                      <a:r>
                        <a:rPr b="1" lang="zh-TW" sz="1500">
                          <a:solidFill>
                            <a:schemeClr val="dk1"/>
                          </a:solidFill>
                        </a:rPr>
                        <a:t>Payment: </a:t>
                      </a:r>
                      <a:r>
                        <a:rPr lang="zh-TW" sz="1500">
                          <a:solidFill>
                            <a:schemeClr val="dk1"/>
                          </a:solidFill>
                        </a:rPr>
                        <a:t>Email &amp; Credit Card Entry</a:t>
                      </a:r>
                      <a:endParaRPr sz="1800"/>
                    </a:p>
                  </a:txBody>
                  <a:tcPr marT="91425" marB="91425" marR="91425" marL="91425"/>
                </a:tc>
                <a:tc>
                  <a:txBody>
                    <a:bodyPr/>
                    <a:lstStyle/>
                    <a:p>
                      <a:pPr indent="0" lvl="0" marL="0" rtl="0" algn="l">
                        <a:spcBef>
                          <a:spcPts val="0"/>
                        </a:spcBef>
                        <a:spcAft>
                          <a:spcPts val="0"/>
                        </a:spcAft>
                        <a:buNone/>
                      </a:pPr>
                      <a:r>
                        <a:rPr b="1" lang="zh-TW" sz="1500">
                          <a:solidFill>
                            <a:schemeClr val="dk1"/>
                          </a:solidFill>
                        </a:rPr>
                        <a:t>Admin:</a:t>
                      </a:r>
                      <a:r>
                        <a:rPr lang="zh-TW" sz="1500">
                          <a:solidFill>
                            <a:schemeClr val="dk1"/>
                          </a:solidFill>
                        </a:rPr>
                        <a:t> Food Catalog,  </a:t>
                      </a:r>
                      <a:r>
                        <a:rPr lang="zh-TW" sz="1500">
                          <a:solidFill>
                            <a:schemeClr val="dk1"/>
                          </a:solidFill>
                        </a:rPr>
                        <a:t>Social &amp; </a:t>
                      </a:r>
                      <a:r>
                        <a:rPr lang="zh-TW" sz="1500">
                          <a:solidFill>
                            <a:schemeClr val="dk1"/>
                          </a:solidFill>
                        </a:rPr>
                        <a:t>Order Mgmt</a:t>
                      </a:r>
                      <a:endParaRPr sz="1800"/>
                    </a:p>
                  </a:txBody>
                  <a:tcPr marT="91425" marB="91425" marR="91425" marL="91425"/>
                </a:tc>
              </a:tr>
              <a:tr h="725775">
                <a:tc>
                  <a:txBody>
                    <a:bodyPr/>
                    <a:lstStyle/>
                    <a:p>
                      <a:pPr indent="0" lvl="0" marL="0" rtl="0" algn="l">
                        <a:spcBef>
                          <a:spcPts val="0"/>
                        </a:spcBef>
                        <a:spcAft>
                          <a:spcPts val="0"/>
                        </a:spcAft>
                        <a:buNone/>
                      </a:pPr>
                      <a:r>
                        <a:rPr b="1" lang="zh-TW" sz="1500">
                          <a:solidFill>
                            <a:schemeClr val="dk1"/>
                          </a:solidFill>
                        </a:rPr>
                        <a:t>About:</a:t>
                      </a:r>
                      <a:r>
                        <a:rPr lang="zh-TW" sz="1500">
                          <a:solidFill>
                            <a:schemeClr val="dk1"/>
                          </a:solidFill>
                        </a:rPr>
                        <a:t> Static content</a:t>
                      </a:r>
                      <a:endParaRPr sz="1800"/>
                    </a:p>
                  </a:txBody>
                  <a:tcPr marT="91425" marB="91425" marR="91425" marL="91425"/>
                </a:tc>
                <a:tc>
                  <a:txBody>
                    <a:bodyPr/>
                    <a:lstStyle/>
                    <a:p>
                      <a:pPr indent="0" lvl="0" marL="0" rtl="0" algn="l">
                        <a:spcBef>
                          <a:spcPts val="0"/>
                        </a:spcBef>
                        <a:spcAft>
                          <a:spcPts val="0"/>
                        </a:spcAft>
                        <a:buNone/>
                      </a:pPr>
                      <a:r>
                        <a:rPr b="1" lang="zh-TW" sz="1500">
                          <a:solidFill>
                            <a:schemeClr val="dk1"/>
                          </a:solidFill>
                        </a:rPr>
                        <a:t>Success:</a:t>
                      </a:r>
                      <a:r>
                        <a:rPr lang="zh-TW" sz="1500">
                          <a:solidFill>
                            <a:schemeClr val="dk1"/>
                          </a:solidFill>
                        </a:rPr>
                        <a:t> Email Confirmations</a:t>
                      </a:r>
                      <a:endParaRPr sz="1800"/>
                    </a:p>
                  </a:txBody>
                  <a:tcPr marT="91425" marB="91425" marR="91425" marL="91425"/>
                </a:tc>
                <a:tc>
                  <a:txBody>
                    <a:bodyPr/>
                    <a:lstStyle/>
                    <a:p>
                      <a:pPr indent="0" lvl="0" marL="0" rtl="0" algn="l">
                        <a:spcBef>
                          <a:spcPts val="0"/>
                        </a:spcBef>
                        <a:spcAft>
                          <a:spcPts val="0"/>
                        </a:spcAft>
                        <a:buNone/>
                      </a:pPr>
                      <a:r>
                        <a:rPr b="1" lang="zh-TW" sz="1500">
                          <a:solidFill>
                            <a:schemeClr val="dk1"/>
                          </a:solidFill>
                        </a:rPr>
                        <a:t>Responsive</a:t>
                      </a:r>
                      <a:r>
                        <a:rPr b="1" lang="zh-TW" sz="1500">
                          <a:solidFill>
                            <a:schemeClr val="dk1"/>
                          </a:solidFill>
                        </a:rPr>
                        <a:t>:</a:t>
                      </a:r>
                      <a:r>
                        <a:rPr lang="zh-TW" sz="1500">
                          <a:solidFill>
                            <a:schemeClr val="dk1"/>
                          </a:solidFill>
                        </a:rPr>
                        <a:t> Mobile interface</a:t>
                      </a:r>
                      <a:endParaRPr sz="18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ph type="title"/>
          </p:nvPr>
        </p:nvSpPr>
        <p:spPr>
          <a:xfrm>
            <a:off x="311700" y="12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600">
                <a:solidFill>
                  <a:schemeClr val="dk2"/>
                </a:solidFill>
              </a:rPr>
              <a:t>Add product to cart workflow</a:t>
            </a:r>
            <a:endParaRPr/>
          </a:p>
        </p:txBody>
      </p:sp>
      <p:sp>
        <p:nvSpPr>
          <p:cNvPr id="352" name="Google Shape;352;p24"/>
          <p:cNvSpPr txBox="1"/>
          <p:nvPr>
            <p:ph idx="1" type="body"/>
          </p:nvPr>
        </p:nvSpPr>
        <p:spPr>
          <a:xfrm>
            <a:off x="311700" y="1143850"/>
            <a:ext cx="4670700" cy="34251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chemeClr val="dk1"/>
              </a:buClr>
              <a:buSzPts val="1600"/>
              <a:buChar char="●"/>
            </a:pPr>
            <a:r>
              <a:rPr b="1" lang="zh-TW" sz="1600">
                <a:solidFill>
                  <a:schemeClr val="dk1"/>
                </a:solidFill>
              </a:rPr>
              <a:t>Homepage</a:t>
            </a:r>
            <a:r>
              <a:rPr lang="zh-TW" sz="1600">
                <a:solidFill>
                  <a:schemeClr val="dk1"/>
                </a:solidFill>
              </a:rPr>
              <a:t>: Product display, search bar, navigation menu</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User Login/Logout Pages</a:t>
            </a:r>
            <a:r>
              <a:rPr lang="zh-TW" sz="1600">
                <a:solidFill>
                  <a:schemeClr val="dk1"/>
                </a:solidFill>
              </a:rPr>
              <a:t>: Django built-in auth system + custom styling</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Product Listing Page</a:t>
            </a:r>
            <a:r>
              <a:rPr lang="zh-TW" sz="1600">
                <a:solidFill>
                  <a:schemeClr val="dk1"/>
                </a:solidFill>
              </a:rPr>
              <a:t>: Category and Product display, pagination</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Product Detail Page</a:t>
            </a:r>
            <a:r>
              <a:rPr lang="zh-TW" sz="1600">
                <a:solidFill>
                  <a:schemeClr val="dk1"/>
                </a:solidFill>
              </a:rPr>
              <a:t>: Product information, "Add to Cart" button, Product review section</a:t>
            </a:r>
            <a:endParaRPr sz="1600">
              <a:solidFill>
                <a:schemeClr val="dk1"/>
              </a:solidFill>
            </a:endParaRPr>
          </a:p>
          <a:p>
            <a:pPr indent="0" lvl="0" marL="0" rtl="0" algn="l">
              <a:spcBef>
                <a:spcPts val="1200"/>
              </a:spcBef>
              <a:spcAft>
                <a:spcPts val="1200"/>
              </a:spcAft>
              <a:buNone/>
            </a:pPr>
            <a:r>
              <a:t/>
            </a:r>
            <a:endParaRPr/>
          </a:p>
        </p:txBody>
      </p:sp>
      <p:pic>
        <p:nvPicPr>
          <p:cNvPr id="353" name="Google Shape;353;p24" title="SelectProdToCart.png">
            <a:hlinkClick r:id="rId3"/>
          </p:cNvPr>
          <p:cNvPicPr preferRelativeResize="0"/>
          <p:nvPr/>
        </p:nvPicPr>
        <p:blipFill>
          <a:blip r:embed="rId4">
            <a:alphaModFix/>
          </a:blip>
          <a:stretch>
            <a:fillRect/>
          </a:stretch>
        </p:blipFill>
        <p:spPr>
          <a:xfrm>
            <a:off x="5556598" y="664275"/>
            <a:ext cx="1698050" cy="4384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5"/>
          <p:cNvSpPr txBox="1"/>
          <p:nvPr>
            <p:ph type="title"/>
          </p:nvPr>
        </p:nvSpPr>
        <p:spPr>
          <a:xfrm>
            <a:off x="311700" y="130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600">
                <a:solidFill>
                  <a:schemeClr val="dk2"/>
                </a:solidFill>
              </a:rPr>
              <a:t>Shopping cart workflow</a:t>
            </a:r>
            <a:endParaRPr/>
          </a:p>
        </p:txBody>
      </p:sp>
      <p:sp>
        <p:nvSpPr>
          <p:cNvPr id="359" name="Google Shape;359;p25"/>
          <p:cNvSpPr txBox="1"/>
          <p:nvPr>
            <p:ph idx="1" type="body"/>
          </p:nvPr>
        </p:nvSpPr>
        <p:spPr>
          <a:xfrm>
            <a:off x="311700" y="1143850"/>
            <a:ext cx="4094700" cy="34251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chemeClr val="dk1"/>
              </a:buClr>
              <a:buSzPts val="1600"/>
              <a:buChar char="●"/>
            </a:pPr>
            <a:r>
              <a:rPr b="1" lang="zh-TW" sz="1600">
                <a:solidFill>
                  <a:schemeClr val="dk1"/>
                </a:solidFill>
              </a:rPr>
              <a:t>Shopping Cart Page</a:t>
            </a:r>
            <a:r>
              <a:rPr lang="zh-TW" sz="1600">
                <a:solidFill>
                  <a:schemeClr val="dk1"/>
                </a:solidFill>
              </a:rPr>
              <a:t>: Product management (CRUD), price calculation,coupon usage </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Checkout Page</a:t>
            </a:r>
            <a:r>
              <a:rPr lang="zh-TW" sz="1600">
                <a:solidFill>
                  <a:schemeClr val="dk1"/>
                </a:solidFill>
              </a:rPr>
              <a:t>: Order information input ,Order preview and confirmation, </a:t>
            </a:r>
            <a:endParaRPr sz="1600">
              <a:solidFill>
                <a:schemeClr val="dk1"/>
              </a:solidFill>
            </a:endParaRPr>
          </a:p>
          <a:p>
            <a:pPr indent="0" lvl="0" marL="0" rtl="0" algn="l">
              <a:spcBef>
                <a:spcPts val="1200"/>
              </a:spcBef>
              <a:spcAft>
                <a:spcPts val="1200"/>
              </a:spcAft>
              <a:buNone/>
            </a:pPr>
            <a:r>
              <a:t/>
            </a:r>
            <a:endParaRPr/>
          </a:p>
        </p:txBody>
      </p:sp>
      <p:pic>
        <p:nvPicPr>
          <p:cNvPr id="360" name="Google Shape;360;p25" title="CartToPayment.png">
            <a:hlinkClick r:id="rId3"/>
          </p:cNvPr>
          <p:cNvPicPr preferRelativeResize="0"/>
          <p:nvPr/>
        </p:nvPicPr>
        <p:blipFill>
          <a:blip r:embed="rId4">
            <a:alphaModFix/>
          </a:blip>
          <a:stretch>
            <a:fillRect/>
          </a:stretch>
        </p:blipFill>
        <p:spPr>
          <a:xfrm>
            <a:off x="4558800" y="855375"/>
            <a:ext cx="3285677" cy="4135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6"/>
          <p:cNvSpPr txBox="1"/>
          <p:nvPr>
            <p:ph type="title"/>
          </p:nvPr>
        </p:nvSpPr>
        <p:spPr>
          <a:xfrm>
            <a:off x="311700" y="130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600">
                <a:solidFill>
                  <a:schemeClr val="dk2"/>
                </a:solidFill>
              </a:rPr>
              <a:t>Payment workflow</a:t>
            </a:r>
            <a:endParaRPr/>
          </a:p>
        </p:txBody>
      </p:sp>
      <p:sp>
        <p:nvSpPr>
          <p:cNvPr id="366" name="Google Shape;366;p26"/>
          <p:cNvSpPr txBox="1"/>
          <p:nvPr>
            <p:ph idx="1" type="body"/>
          </p:nvPr>
        </p:nvSpPr>
        <p:spPr>
          <a:xfrm>
            <a:off x="311700" y="1143850"/>
            <a:ext cx="3549900" cy="34251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chemeClr val="dk1"/>
              </a:buClr>
              <a:buSzPts val="1600"/>
              <a:buChar char="●"/>
            </a:pPr>
            <a:r>
              <a:rPr b="1" lang="zh-TW" sz="1600">
                <a:solidFill>
                  <a:schemeClr val="dk1"/>
                </a:solidFill>
              </a:rPr>
              <a:t>Checkout Page</a:t>
            </a:r>
            <a:r>
              <a:rPr lang="zh-TW" sz="1600">
                <a:solidFill>
                  <a:schemeClr val="dk1"/>
                </a:solidFill>
              </a:rPr>
              <a:t>: Order information input ,Order preview and confirmation, </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Payment Page </a:t>
            </a:r>
            <a:r>
              <a:rPr lang="zh-TW" sz="1600">
                <a:solidFill>
                  <a:schemeClr val="dk1"/>
                </a:solidFill>
              </a:rPr>
              <a:t>: Payment information (email, credit card information,total amount)( simulated)</a:t>
            </a:r>
            <a:endParaRPr sz="1600">
              <a:solidFill>
                <a:schemeClr val="dk1"/>
              </a:solidFill>
            </a:endParaRPr>
          </a:p>
          <a:p>
            <a:pPr indent="-330200" lvl="0" marL="457200" rtl="0" algn="l">
              <a:spcBef>
                <a:spcPts val="0"/>
              </a:spcBef>
              <a:spcAft>
                <a:spcPts val="0"/>
              </a:spcAft>
              <a:buClr>
                <a:schemeClr val="dk1"/>
              </a:buClr>
              <a:buSzPts val="1600"/>
              <a:buChar char="●"/>
            </a:pPr>
            <a:r>
              <a:rPr b="1" lang="zh-TW" sz="1600">
                <a:solidFill>
                  <a:schemeClr val="dk1"/>
                </a:solidFill>
              </a:rPr>
              <a:t>Order succeed page</a:t>
            </a:r>
            <a:r>
              <a:rPr lang="zh-TW" sz="1600">
                <a:solidFill>
                  <a:schemeClr val="dk1"/>
                </a:solidFill>
              </a:rPr>
              <a:t>: Confirmation email sent to user </a:t>
            </a:r>
            <a:endParaRPr sz="1600">
              <a:solidFill>
                <a:schemeClr val="dk1"/>
              </a:solidFill>
            </a:endParaRPr>
          </a:p>
          <a:p>
            <a:pPr indent="0" lvl="0" marL="0" rtl="0" algn="l">
              <a:spcBef>
                <a:spcPts val="1200"/>
              </a:spcBef>
              <a:spcAft>
                <a:spcPts val="1200"/>
              </a:spcAft>
              <a:buNone/>
            </a:pPr>
            <a:r>
              <a:t/>
            </a:r>
            <a:endParaRPr/>
          </a:p>
        </p:txBody>
      </p:sp>
      <p:pic>
        <p:nvPicPr>
          <p:cNvPr id="367" name="Google Shape;367;p26" title="paymentSucceed.png">
            <a:hlinkClick r:id="rId3"/>
          </p:cNvPr>
          <p:cNvPicPr preferRelativeResize="0"/>
          <p:nvPr/>
        </p:nvPicPr>
        <p:blipFill>
          <a:blip r:embed="rId4">
            <a:alphaModFix/>
          </a:blip>
          <a:stretch>
            <a:fillRect/>
          </a:stretch>
        </p:blipFill>
        <p:spPr>
          <a:xfrm>
            <a:off x="4428550" y="788538"/>
            <a:ext cx="2973396" cy="41357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7"/>
          <p:cNvSpPr txBox="1"/>
          <p:nvPr>
            <p:ph type="title"/>
          </p:nvPr>
        </p:nvSpPr>
        <p:spPr>
          <a:xfrm>
            <a:off x="311700" y="130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User Profile and Post workflow</a:t>
            </a:r>
            <a:endParaRPr/>
          </a:p>
          <a:p>
            <a:pPr indent="0" lvl="0" marL="0" rtl="0" algn="l">
              <a:spcBef>
                <a:spcPts val="0"/>
              </a:spcBef>
              <a:spcAft>
                <a:spcPts val="0"/>
              </a:spcAft>
              <a:buNone/>
            </a:pPr>
            <a:r>
              <a:t/>
            </a:r>
            <a:endParaRPr/>
          </a:p>
        </p:txBody>
      </p:sp>
      <p:sp>
        <p:nvSpPr>
          <p:cNvPr id="373" name="Google Shape;373;p27"/>
          <p:cNvSpPr txBox="1"/>
          <p:nvPr>
            <p:ph idx="1" type="body"/>
          </p:nvPr>
        </p:nvSpPr>
        <p:spPr>
          <a:xfrm>
            <a:off x="311700" y="1143850"/>
            <a:ext cx="4731900" cy="34251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chemeClr val="dk1"/>
              </a:buClr>
              <a:buSzPts val="1800"/>
              <a:buChar char="●"/>
            </a:pPr>
            <a:r>
              <a:rPr b="1" lang="zh-TW">
                <a:solidFill>
                  <a:schemeClr val="dk1"/>
                </a:solidFill>
              </a:rPr>
              <a:t>User Registration/Login Pages</a:t>
            </a:r>
            <a:r>
              <a:rPr lang="zh-TW">
                <a:solidFill>
                  <a:schemeClr val="dk1"/>
                </a:solidFill>
              </a:rPr>
              <a:t>: Django built-in auth system </a:t>
            </a:r>
            <a:endParaRPr>
              <a:solidFill>
                <a:schemeClr val="dk1"/>
              </a:solidFill>
            </a:endParaRPr>
          </a:p>
          <a:p>
            <a:pPr indent="-342900" lvl="0" marL="457200" rtl="0" algn="l">
              <a:spcBef>
                <a:spcPts val="0"/>
              </a:spcBef>
              <a:spcAft>
                <a:spcPts val="0"/>
              </a:spcAft>
              <a:buClr>
                <a:schemeClr val="dk1"/>
              </a:buClr>
              <a:buSzPts val="1800"/>
              <a:buChar char="●"/>
            </a:pPr>
            <a:r>
              <a:rPr b="1" lang="zh-TW">
                <a:solidFill>
                  <a:schemeClr val="dk1"/>
                </a:solidFill>
              </a:rPr>
              <a:t>User Profile</a:t>
            </a:r>
            <a:r>
              <a:rPr lang="zh-TW">
                <a:solidFill>
                  <a:schemeClr val="dk1"/>
                </a:solidFill>
              </a:rPr>
              <a:t> : Edit user profile information </a:t>
            </a:r>
            <a:endParaRPr>
              <a:solidFill>
                <a:schemeClr val="dk1"/>
              </a:solidFill>
            </a:endParaRPr>
          </a:p>
          <a:p>
            <a:pPr indent="-298450" lvl="0" marL="457200" rtl="0" algn="l">
              <a:spcBef>
                <a:spcPts val="0"/>
              </a:spcBef>
              <a:spcAft>
                <a:spcPts val="0"/>
              </a:spcAft>
              <a:buClr>
                <a:schemeClr val="dk1"/>
              </a:buClr>
              <a:buSzPts val="1100"/>
              <a:buChar char="●"/>
            </a:pPr>
            <a:r>
              <a:rPr b="1" lang="zh-TW">
                <a:solidFill>
                  <a:schemeClr val="dk1"/>
                </a:solidFill>
              </a:rPr>
              <a:t>Post Section</a:t>
            </a:r>
            <a:r>
              <a:rPr lang="zh-TW">
                <a:solidFill>
                  <a:schemeClr val="dk1"/>
                </a:solidFill>
              </a:rPr>
              <a:t> : Post feature (CRUD)</a:t>
            </a:r>
            <a:endParaRPr>
              <a:solidFill>
                <a:schemeClr val="dk1"/>
              </a:solidFill>
            </a:endParaRPr>
          </a:p>
          <a:p>
            <a:pPr indent="-311150" lvl="0" marL="457200" rtl="0" algn="l">
              <a:spcBef>
                <a:spcPts val="0"/>
              </a:spcBef>
              <a:spcAft>
                <a:spcPts val="0"/>
              </a:spcAft>
              <a:buClr>
                <a:schemeClr val="dk1"/>
              </a:buClr>
              <a:buSzPts val="1300"/>
              <a:buChar char="●"/>
            </a:pPr>
            <a:r>
              <a:rPr b="1" lang="zh-TW">
                <a:solidFill>
                  <a:schemeClr val="dk1"/>
                </a:solidFill>
              </a:rPr>
              <a:t>Comment and Reply Comment Section </a:t>
            </a:r>
            <a:r>
              <a:rPr lang="zh-TW">
                <a:solidFill>
                  <a:schemeClr val="dk1"/>
                </a:solidFill>
              </a:rPr>
              <a:t>: Comment feature (CRUD)</a:t>
            </a:r>
            <a:endParaRPr>
              <a:solidFill>
                <a:schemeClr val="dk1"/>
              </a:solidFill>
            </a:endParaRPr>
          </a:p>
          <a:p>
            <a:pPr indent="0" lvl="0" marL="0" rtl="0" algn="l">
              <a:spcBef>
                <a:spcPts val="1200"/>
              </a:spcBef>
              <a:spcAft>
                <a:spcPts val="1200"/>
              </a:spcAft>
              <a:buNone/>
            </a:pPr>
            <a:r>
              <a:t/>
            </a:r>
            <a:endParaRPr/>
          </a:p>
        </p:txBody>
      </p:sp>
      <p:pic>
        <p:nvPicPr>
          <p:cNvPr id="374" name="Google Shape;374;p27" title="Profile_Post_Comment Flow.png">
            <a:hlinkClick r:id="rId3"/>
          </p:cNvPr>
          <p:cNvPicPr preferRelativeResize="0"/>
          <p:nvPr/>
        </p:nvPicPr>
        <p:blipFill>
          <a:blip r:embed="rId4">
            <a:alphaModFix/>
          </a:blip>
          <a:stretch>
            <a:fillRect/>
          </a:stretch>
        </p:blipFill>
        <p:spPr>
          <a:xfrm>
            <a:off x="5181879" y="847700"/>
            <a:ext cx="3081274" cy="4135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TW"/>
              <a:t>Screenshots</a:t>
            </a:r>
            <a:endParaRPr b="1"/>
          </a:p>
        </p:txBody>
      </p:sp>
      <p:sp>
        <p:nvSpPr>
          <p:cNvPr id="380" name="Google Shape;380;p28"/>
          <p:cNvSpPr txBox="1"/>
          <p:nvPr>
            <p:ph idx="1" type="body"/>
          </p:nvPr>
        </p:nvSpPr>
        <p:spPr>
          <a:xfrm>
            <a:off x="1303800" y="1305075"/>
            <a:ext cx="7030500" cy="3226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zh-TW" sz="1305"/>
              <a:t>Registration and login</a:t>
            </a:r>
            <a:endParaRPr b="1" sz="1305"/>
          </a:p>
          <a:p>
            <a:pPr indent="0" lvl="0" marL="0" rtl="0" algn="l">
              <a:lnSpc>
                <a:spcPct val="95000"/>
              </a:lnSpc>
              <a:spcBef>
                <a:spcPts val="1200"/>
              </a:spcBef>
              <a:spcAft>
                <a:spcPts val="0"/>
              </a:spcAft>
              <a:buSzPts val="935"/>
              <a:buNone/>
            </a:pPr>
            <a:r>
              <a:rPr b="1" lang="zh-TW" sz="1305"/>
              <a:t>Website -about</a:t>
            </a:r>
            <a:endParaRPr b="1" sz="1305"/>
          </a:p>
          <a:p>
            <a:pPr indent="0" lvl="0" marL="0" rtl="0" algn="l">
              <a:lnSpc>
                <a:spcPct val="95000"/>
              </a:lnSpc>
              <a:spcBef>
                <a:spcPts val="1200"/>
              </a:spcBef>
              <a:spcAft>
                <a:spcPts val="0"/>
              </a:spcAft>
              <a:buSzPts val="935"/>
              <a:buNone/>
            </a:pPr>
            <a:r>
              <a:rPr b="1" lang="zh-TW" sz="1305"/>
              <a:t>Dish selection</a:t>
            </a:r>
            <a:endParaRPr b="1" sz="1305"/>
          </a:p>
          <a:p>
            <a:pPr indent="0" lvl="0" marL="0" rtl="0" algn="l">
              <a:lnSpc>
                <a:spcPct val="95000"/>
              </a:lnSpc>
              <a:spcBef>
                <a:spcPts val="1200"/>
              </a:spcBef>
              <a:spcAft>
                <a:spcPts val="0"/>
              </a:spcAft>
              <a:buSzPts val="935"/>
              <a:buNone/>
            </a:pPr>
            <a:r>
              <a:rPr b="1" lang="zh-TW" sz="1305"/>
              <a:t>Shopping kart</a:t>
            </a:r>
            <a:endParaRPr b="1" sz="1305"/>
          </a:p>
          <a:p>
            <a:pPr indent="0" lvl="0" marL="0" rtl="0" algn="l">
              <a:lnSpc>
                <a:spcPct val="95000"/>
              </a:lnSpc>
              <a:spcBef>
                <a:spcPts val="1200"/>
              </a:spcBef>
              <a:spcAft>
                <a:spcPts val="0"/>
              </a:spcAft>
              <a:buSzPts val="935"/>
              <a:buNone/>
            </a:pPr>
            <a:r>
              <a:rPr b="1" lang="zh-TW" sz="1305"/>
              <a:t>Payment</a:t>
            </a:r>
            <a:endParaRPr b="1" sz="1305"/>
          </a:p>
          <a:p>
            <a:pPr indent="0" lvl="0" marL="0" rtl="0" algn="l">
              <a:lnSpc>
                <a:spcPct val="95000"/>
              </a:lnSpc>
              <a:spcBef>
                <a:spcPts val="1200"/>
              </a:spcBef>
              <a:spcAft>
                <a:spcPts val="0"/>
              </a:spcAft>
              <a:buSzPts val="935"/>
              <a:buNone/>
            </a:pPr>
            <a:r>
              <a:rPr b="1" lang="zh-TW" sz="1305"/>
              <a:t>Forgot password</a:t>
            </a:r>
            <a:endParaRPr b="1" sz="1305"/>
          </a:p>
          <a:p>
            <a:pPr indent="0" lvl="0" marL="0" rtl="0" algn="l">
              <a:lnSpc>
                <a:spcPct val="95000"/>
              </a:lnSpc>
              <a:spcBef>
                <a:spcPts val="1200"/>
              </a:spcBef>
              <a:spcAft>
                <a:spcPts val="0"/>
              </a:spcAft>
              <a:buSzPts val="935"/>
              <a:buNone/>
            </a:pPr>
            <a:r>
              <a:rPr b="1" lang="zh-TW" sz="1305"/>
              <a:t>Blog </a:t>
            </a:r>
            <a:endParaRPr b="1" sz="1305"/>
          </a:p>
          <a:p>
            <a:pPr indent="0" lvl="0" marL="0" rtl="0" algn="l">
              <a:lnSpc>
                <a:spcPct val="95000"/>
              </a:lnSpc>
              <a:spcBef>
                <a:spcPts val="1200"/>
              </a:spcBef>
              <a:spcAft>
                <a:spcPts val="0"/>
              </a:spcAft>
              <a:buSzPts val="935"/>
              <a:buNone/>
            </a:pPr>
            <a:r>
              <a:rPr b="1" lang="zh-TW" sz="1305"/>
              <a:t>Review </a:t>
            </a:r>
            <a:endParaRPr b="1" sz="1305"/>
          </a:p>
          <a:p>
            <a:pPr indent="0" lvl="0" marL="0" rtl="0" algn="l">
              <a:lnSpc>
                <a:spcPct val="95000"/>
              </a:lnSpc>
              <a:spcBef>
                <a:spcPts val="1200"/>
              </a:spcBef>
              <a:spcAft>
                <a:spcPts val="0"/>
              </a:spcAft>
              <a:buSzPts val="935"/>
              <a:buNone/>
            </a:pPr>
            <a:r>
              <a:rPr b="1" lang="zh-TW" sz="1305"/>
              <a:t>Backend management</a:t>
            </a:r>
            <a:endParaRPr b="1" sz="1305"/>
          </a:p>
          <a:p>
            <a:pPr indent="0" lvl="0" marL="0" rtl="0" algn="l">
              <a:lnSpc>
                <a:spcPct val="95000"/>
              </a:lnSpc>
              <a:spcBef>
                <a:spcPts val="1200"/>
              </a:spcBef>
              <a:spcAft>
                <a:spcPts val="1200"/>
              </a:spcAft>
              <a:buSzPts val="935"/>
              <a:buNone/>
            </a:pPr>
            <a:r>
              <a:rPr b="1" lang="zh-TW" sz="1305"/>
              <a:t>Import/ Export dish database</a:t>
            </a:r>
            <a:endParaRPr b="1" sz="1305"/>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311700" y="15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Registration and Login</a:t>
            </a:r>
            <a:endParaRPr/>
          </a:p>
        </p:txBody>
      </p:sp>
      <p:pic>
        <p:nvPicPr>
          <p:cNvPr id="386" name="Google Shape;386;p29" title="Register.png"/>
          <p:cNvPicPr preferRelativeResize="0"/>
          <p:nvPr/>
        </p:nvPicPr>
        <p:blipFill>
          <a:blip r:embed="rId3">
            <a:alphaModFix/>
          </a:blip>
          <a:stretch>
            <a:fillRect/>
          </a:stretch>
        </p:blipFill>
        <p:spPr>
          <a:xfrm>
            <a:off x="152400" y="878375"/>
            <a:ext cx="3391938" cy="4112725"/>
          </a:xfrm>
          <a:prstGeom prst="rect">
            <a:avLst/>
          </a:prstGeom>
          <a:noFill/>
          <a:ln>
            <a:noFill/>
          </a:ln>
        </p:spPr>
      </p:pic>
      <p:pic>
        <p:nvPicPr>
          <p:cNvPr id="387" name="Google Shape;387;p29" title="Login.png"/>
          <p:cNvPicPr preferRelativeResize="0"/>
          <p:nvPr/>
        </p:nvPicPr>
        <p:blipFill>
          <a:blip r:embed="rId4">
            <a:alphaModFix/>
          </a:blip>
          <a:stretch>
            <a:fillRect/>
          </a:stretch>
        </p:blipFill>
        <p:spPr>
          <a:xfrm>
            <a:off x="3696738" y="878375"/>
            <a:ext cx="4835937" cy="411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0"/>
          <p:cNvSpPr txBox="1"/>
          <p:nvPr>
            <p:ph type="title"/>
          </p:nvPr>
        </p:nvSpPr>
        <p:spPr>
          <a:xfrm>
            <a:off x="311700" y="15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Change password and Forget password</a:t>
            </a:r>
            <a:endParaRPr/>
          </a:p>
        </p:txBody>
      </p:sp>
      <p:pic>
        <p:nvPicPr>
          <p:cNvPr id="393" name="Google Shape;393;p30" title="changePassword.png"/>
          <p:cNvPicPr preferRelativeResize="0"/>
          <p:nvPr/>
        </p:nvPicPr>
        <p:blipFill>
          <a:blip r:embed="rId3">
            <a:alphaModFix/>
          </a:blip>
          <a:stretch>
            <a:fillRect/>
          </a:stretch>
        </p:blipFill>
        <p:spPr>
          <a:xfrm>
            <a:off x="152400" y="878375"/>
            <a:ext cx="4000775" cy="4112724"/>
          </a:xfrm>
          <a:prstGeom prst="rect">
            <a:avLst/>
          </a:prstGeom>
          <a:noFill/>
          <a:ln>
            <a:noFill/>
          </a:ln>
        </p:spPr>
      </p:pic>
      <p:pic>
        <p:nvPicPr>
          <p:cNvPr id="394" name="Google Shape;394;p30"/>
          <p:cNvPicPr preferRelativeResize="0"/>
          <p:nvPr/>
        </p:nvPicPr>
        <p:blipFill>
          <a:blip r:embed="rId4">
            <a:alphaModFix/>
          </a:blip>
          <a:stretch>
            <a:fillRect/>
          </a:stretch>
        </p:blipFill>
        <p:spPr>
          <a:xfrm>
            <a:off x="4305575" y="878375"/>
            <a:ext cx="4558509" cy="4112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1"/>
          <p:cNvPicPr preferRelativeResize="0"/>
          <p:nvPr/>
        </p:nvPicPr>
        <p:blipFill>
          <a:blip r:embed="rId3">
            <a:alphaModFix/>
          </a:blip>
          <a:stretch>
            <a:fillRect/>
          </a:stretch>
        </p:blipFill>
        <p:spPr>
          <a:xfrm>
            <a:off x="337775" y="961025"/>
            <a:ext cx="3316400" cy="3729525"/>
          </a:xfrm>
          <a:prstGeom prst="rect">
            <a:avLst/>
          </a:prstGeom>
          <a:noFill/>
          <a:ln>
            <a:noFill/>
          </a:ln>
        </p:spPr>
      </p:pic>
      <p:pic>
        <p:nvPicPr>
          <p:cNvPr id="400" name="Google Shape;400;p31"/>
          <p:cNvPicPr preferRelativeResize="0"/>
          <p:nvPr/>
        </p:nvPicPr>
        <p:blipFill>
          <a:blip r:embed="rId4">
            <a:alphaModFix/>
          </a:blip>
          <a:stretch>
            <a:fillRect/>
          </a:stretch>
        </p:blipFill>
        <p:spPr>
          <a:xfrm>
            <a:off x="3746300" y="1045475"/>
            <a:ext cx="5281674" cy="2931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type="ctrTitle"/>
          </p:nvPr>
        </p:nvSpPr>
        <p:spPr>
          <a:xfrm>
            <a:off x="311700" y="253250"/>
            <a:ext cx="8520600" cy="744600"/>
          </a:xfrm>
          <a:prstGeom prst="rect">
            <a:avLst/>
          </a:prstGeom>
        </p:spPr>
        <p:txBody>
          <a:bodyPr anchorCtr="0" anchor="ctr" bIns="91425" lIns="91425" spcFirstLastPara="1" rIns="91425" wrap="square" tIns="91425">
            <a:normAutofit fontScale="90000"/>
          </a:bodyPr>
          <a:lstStyle/>
          <a:p>
            <a:pPr indent="0" lvl="0" marL="0" rtl="0" algn="l">
              <a:lnSpc>
                <a:spcPct val="135714"/>
              </a:lnSpc>
              <a:spcBef>
                <a:spcPts val="0"/>
              </a:spcBef>
              <a:spcAft>
                <a:spcPts val="0"/>
              </a:spcAft>
              <a:buClr>
                <a:schemeClr val="dk1"/>
              </a:buClr>
              <a:buSzPct val="104761"/>
              <a:buFont typeface="Arial"/>
              <a:buNone/>
            </a:pPr>
            <a:r>
              <a:t/>
            </a:r>
            <a:endParaRPr sz="1050">
              <a:solidFill>
                <a:srgbClr val="E06C75"/>
              </a:solidFill>
              <a:highlight>
                <a:srgbClr val="282C34"/>
              </a:highlight>
              <a:latin typeface="Courier New"/>
              <a:ea typeface="Courier New"/>
              <a:cs typeface="Courier New"/>
              <a:sym typeface="Courier New"/>
            </a:endParaRPr>
          </a:p>
          <a:p>
            <a:pPr indent="0" lvl="0" marL="0" rtl="0" algn="l">
              <a:spcBef>
                <a:spcPts val="0"/>
              </a:spcBef>
              <a:spcAft>
                <a:spcPts val="0"/>
              </a:spcAft>
              <a:buNone/>
            </a:pPr>
            <a:r>
              <a:rPr lang="zh-TW"/>
              <a:t>Table of Content</a:t>
            </a:r>
            <a:endParaRPr/>
          </a:p>
        </p:txBody>
      </p:sp>
      <p:sp>
        <p:nvSpPr>
          <p:cNvPr id="286" name="Google Shape;286;p14"/>
          <p:cNvSpPr txBox="1"/>
          <p:nvPr/>
        </p:nvSpPr>
        <p:spPr>
          <a:xfrm>
            <a:off x="360475" y="929600"/>
            <a:ext cx="8669700" cy="4078800"/>
          </a:xfrm>
          <a:prstGeom prst="rect">
            <a:avLst/>
          </a:prstGeom>
          <a:noFill/>
          <a:ln>
            <a:noFill/>
          </a:ln>
        </p:spPr>
        <p:txBody>
          <a:bodyPr anchorCtr="0" anchor="t" bIns="91425" lIns="91425" spcFirstLastPara="1" rIns="91425" wrap="square" tIns="91425">
            <a:noAutofit/>
          </a:bodyPr>
          <a:lstStyle/>
          <a:p>
            <a:pPr indent="-425450" lvl="0" marL="457200" rtl="0" algn="l">
              <a:spcBef>
                <a:spcPts val="0"/>
              </a:spcBef>
              <a:spcAft>
                <a:spcPts val="0"/>
              </a:spcAft>
              <a:buClr>
                <a:schemeClr val="dk2"/>
              </a:buClr>
              <a:buSzPts val="3100"/>
              <a:buAutoNum type="arabicPeriod"/>
            </a:pPr>
            <a:r>
              <a:rPr lang="zh-TW" sz="3100">
                <a:solidFill>
                  <a:schemeClr val="dk2"/>
                </a:solidFill>
              </a:rPr>
              <a:t>Project Introduction</a:t>
            </a:r>
            <a:endParaRPr sz="3100">
              <a:solidFill>
                <a:schemeClr val="dk2"/>
              </a:solidFill>
            </a:endParaRPr>
          </a:p>
          <a:p>
            <a:pPr indent="-425450" lvl="0" marL="457200" rtl="0" algn="l">
              <a:spcBef>
                <a:spcPts val="0"/>
              </a:spcBef>
              <a:spcAft>
                <a:spcPts val="0"/>
              </a:spcAft>
              <a:buClr>
                <a:schemeClr val="dk2"/>
              </a:buClr>
              <a:buSzPts val="3100"/>
              <a:buAutoNum type="arabicPeriod"/>
            </a:pPr>
            <a:r>
              <a:rPr lang="zh-TW" sz="3100">
                <a:solidFill>
                  <a:schemeClr val="dk2"/>
                </a:solidFill>
              </a:rPr>
              <a:t>WebSite Architecture Diagram</a:t>
            </a:r>
            <a:endParaRPr sz="3100">
              <a:solidFill>
                <a:schemeClr val="dk2"/>
              </a:solidFill>
            </a:endParaRPr>
          </a:p>
          <a:p>
            <a:pPr indent="-425450" lvl="0" marL="457200" rtl="0" algn="l">
              <a:spcBef>
                <a:spcPts val="0"/>
              </a:spcBef>
              <a:spcAft>
                <a:spcPts val="0"/>
              </a:spcAft>
              <a:buClr>
                <a:schemeClr val="dk2"/>
              </a:buClr>
              <a:buSzPts val="3100"/>
              <a:buAutoNum type="arabicPeriod"/>
            </a:pPr>
            <a:r>
              <a:rPr lang="zh-TW" sz="3100">
                <a:solidFill>
                  <a:schemeClr val="dk2"/>
                </a:solidFill>
              </a:rPr>
              <a:t>WebSite Page Functionality Overview</a:t>
            </a:r>
            <a:endParaRPr sz="3100">
              <a:solidFill>
                <a:schemeClr val="dk2"/>
              </a:solidFill>
            </a:endParaRPr>
          </a:p>
          <a:p>
            <a:pPr indent="-425450" lvl="0" marL="457200" rtl="0" algn="l">
              <a:spcBef>
                <a:spcPts val="0"/>
              </a:spcBef>
              <a:spcAft>
                <a:spcPts val="0"/>
              </a:spcAft>
              <a:buClr>
                <a:schemeClr val="dk2"/>
              </a:buClr>
              <a:buSzPts val="3100"/>
              <a:buAutoNum type="arabicPeriod"/>
            </a:pPr>
            <a:r>
              <a:rPr lang="zh-TW" sz="3100">
                <a:solidFill>
                  <a:schemeClr val="dk2"/>
                </a:solidFill>
              </a:rPr>
              <a:t>Screenshot Showcase</a:t>
            </a:r>
            <a:endParaRPr sz="3100">
              <a:solidFill>
                <a:schemeClr val="dk2"/>
              </a:solidFill>
            </a:endParaRPr>
          </a:p>
          <a:p>
            <a:pPr indent="-425450" lvl="0" marL="457200" rtl="0" algn="l">
              <a:spcBef>
                <a:spcPts val="0"/>
              </a:spcBef>
              <a:spcAft>
                <a:spcPts val="0"/>
              </a:spcAft>
              <a:buClr>
                <a:schemeClr val="dk2"/>
              </a:buClr>
              <a:buSzPts val="3100"/>
              <a:buAutoNum type="arabicPeriod"/>
            </a:pPr>
            <a:r>
              <a:rPr lang="zh-TW" sz="3100">
                <a:solidFill>
                  <a:schemeClr val="dk2"/>
                </a:solidFill>
              </a:rPr>
              <a:t>Team Divisions &amp; Reflections</a:t>
            </a:r>
            <a:endParaRPr sz="3100">
              <a:solidFill>
                <a:schemeClr val="dk2"/>
              </a:solidFill>
            </a:endParaRPr>
          </a:p>
          <a:p>
            <a:pPr indent="-425450" lvl="0" marL="457200" rtl="0" algn="l">
              <a:spcBef>
                <a:spcPts val="0"/>
              </a:spcBef>
              <a:spcAft>
                <a:spcPts val="0"/>
              </a:spcAft>
              <a:buClr>
                <a:schemeClr val="dk2"/>
              </a:buClr>
              <a:buSzPts val="3100"/>
              <a:buAutoNum type="arabicPeriod"/>
            </a:pPr>
            <a:r>
              <a:rPr lang="zh-TW" sz="3100">
                <a:solidFill>
                  <a:schemeClr val="dk2"/>
                </a:solidFill>
              </a:rPr>
              <a:t>WebSite Demo</a:t>
            </a:r>
            <a:endParaRPr sz="3100">
              <a:solidFill>
                <a:schemeClr val="dk2"/>
              </a:solidFill>
            </a:endParaRPr>
          </a:p>
          <a:p>
            <a:pPr indent="-425450" lvl="0" marL="457200" rtl="0" algn="l">
              <a:spcBef>
                <a:spcPts val="0"/>
              </a:spcBef>
              <a:spcAft>
                <a:spcPts val="0"/>
              </a:spcAft>
              <a:buClr>
                <a:schemeClr val="dk2"/>
              </a:buClr>
              <a:buSzPts val="3100"/>
              <a:buAutoNum type="arabicPeriod"/>
            </a:pPr>
            <a:r>
              <a:rPr lang="zh-TW" sz="3100">
                <a:solidFill>
                  <a:schemeClr val="dk2"/>
                </a:solidFill>
              </a:rPr>
              <a:t>Q&amp;A Session</a:t>
            </a:r>
            <a:endParaRPr sz="31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pic>
        <p:nvPicPr>
          <p:cNvPr id="405" name="Google Shape;405;p32"/>
          <p:cNvPicPr preferRelativeResize="0"/>
          <p:nvPr/>
        </p:nvPicPr>
        <p:blipFill>
          <a:blip r:embed="rId3">
            <a:alphaModFix/>
          </a:blip>
          <a:stretch>
            <a:fillRect/>
          </a:stretch>
        </p:blipFill>
        <p:spPr>
          <a:xfrm>
            <a:off x="244525" y="1194750"/>
            <a:ext cx="6050500" cy="3749149"/>
          </a:xfrm>
          <a:prstGeom prst="rect">
            <a:avLst/>
          </a:prstGeom>
          <a:noFill/>
          <a:ln>
            <a:noFill/>
          </a:ln>
        </p:spPr>
      </p:pic>
      <p:sp>
        <p:nvSpPr>
          <p:cNvPr id="406" name="Google Shape;406;p32"/>
          <p:cNvSpPr txBox="1"/>
          <p:nvPr>
            <p:ph type="title"/>
          </p:nvPr>
        </p:nvSpPr>
        <p:spPr>
          <a:xfrm>
            <a:off x="311700" y="15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Reset password email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Profile</a:t>
            </a:r>
            <a:endParaRPr/>
          </a:p>
        </p:txBody>
      </p:sp>
      <p:pic>
        <p:nvPicPr>
          <p:cNvPr id="412" name="Google Shape;412;p33"/>
          <p:cNvPicPr preferRelativeResize="0"/>
          <p:nvPr/>
        </p:nvPicPr>
        <p:blipFill>
          <a:blip r:embed="rId3">
            <a:alphaModFix/>
          </a:blip>
          <a:stretch>
            <a:fillRect/>
          </a:stretch>
        </p:blipFill>
        <p:spPr>
          <a:xfrm>
            <a:off x="1918075" y="184250"/>
            <a:ext cx="4937376" cy="4654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The </a:t>
            </a:r>
            <a:r>
              <a:rPr lang="zh-TW"/>
              <a:t>restaurant</a:t>
            </a:r>
            <a:r>
              <a:rPr lang="zh-TW"/>
              <a:t> information page (about)</a:t>
            </a:r>
            <a:endParaRPr/>
          </a:p>
        </p:txBody>
      </p:sp>
      <p:pic>
        <p:nvPicPr>
          <p:cNvPr id="418" name="Google Shape;418;p34" title="螢幕截圖 2026-01-27 17.03.05.png"/>
          <p:cNvPicPr preferRelativeResize="0"/>
          <p:nvPr/>
        </p:nvPicPr>
        <p:blipFill>
          <a:blip r:embed="rId3">
            <a:alphaModFix/>
          </a:blip>
          <a:stretch>
            <a:fillRect/>
          </a:stretch>
        </p:blipFill>
        <p:spPr>
          <a:xfrm>
            <a:off x="509250" y="1017725"/>
            <a:ext cx="4602452" cy="4125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5"/>
          <p:cNvSpPr txBox="1"/>
          <p:nvPr>
            <p:ph type="title"/>
          </p:nvPr>
        </p:nvSpPr>
        <p:spPr>
          <a:xfrm>
            <a:off x="311700" y="15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Product List</a:t>
            </a:r>
            <a:endParaRPr/>
          </a:p>
        </p:txBody>
      </p:sp>
      <p:pic>
        <p:nvPicPr>
          <p:cNvPr id="424" name="Google Shape;424;p35"/>
          <p:cNvPicPr preferRelativeResize="0"/>
          <p:nvPr/>
        </p:nvPicPr>
        <p:blipFill>
          <a:blip r:embed="rId3">
            <a:alphaModFix/>
          </a:blip>
          <a:stretch>
            <a:fillRect/>
          </a:stretch>
        </p:blipFill>
        <p:spPr>
          <a:xfrm>
            <a:off x="276375" y="606475"/>
            <a:ext cx="6901500" cy="428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Auto adjustment to different screen size</a:t>
            </a:r>
            <a:endParaRPr/>
          </a:p>
        </p:txBody>
      </p:sp>
      <p:sp>
        <p:nvSpPr>
          <p:cNvPr id="430" name="Google Shape;430;p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1" name="Google Shape;431;p36" title="螢幕截圖 2026-01-26 17.11.34.png"/>
          <p:cNvPicPr preferRelativeResize="0"/>
          <p:nvPr/>
        </p:nvPicPr>
        <p:blipFill rotWithShape="1">
          <a:blip r:embed="rId3">
            <a:alphaModFix/>
          </a:blip>
          <a:srcRect b="9" l="0" r="0" t="9040"/>
          <a:stretch/>
        </p:blipFill>
        <p:spPr>
          <a:xfrm>
            <a:off x="6102285" y="1152487"/>
            <a:ext cx="2522213" cy="3556473"/>
          </a:xfrm>
          <a:prstGeom prst="rect">
            <a:avLst/>
          </a:prstGeom>
          <a:noFill/>
          <a:ln>
            <a:noFill/>
          </a:ln>
        </p:spPr>
      </p:pic>
      <p:pic>
        <p:nvPicPr>
          <p:cNvPr id="432" name="Google Shape;432;p36" title="螢幕截圖 2026-01-26 17.10.49.png"/>
          <p:cNvPicPr preferRelativeResize="0"/>
          <p:nvPr/>
        </p:nvPicPr>
        <p:blipFill rotWithShape="1">
          <a:blip r:embed="rId4">
            <a:alphaModFix/>
          </a:blip>
          <a:srcRect b="0" l="17215" r="15354" t="9264"/>
          <a:stretch/>
        </p:blipFill>
        <p:spPr>
          <a:xfrm>
            <a:off x="227223" y="1152475"/>
            <a:ext cx="5133676" cy="3862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Product Detail </a:t>
            </a:r>
            <a:endParaRPr/>
          </a:p>
        </p:txBody>
      </p:sp>
      <p:pic>
        <p:nvPicPr>
          <p:cNvPr id="438" name="Google Shape;438;p37"/>
          <p:cNvPicPr preferRelativeResize="0"/>
          <p:nvPr/>
        </p:nvPicPr>
        <p:blipFill>
          <a:blip r:embed="rId3">
            <a:alphaModFix/>
          </a:blip>
          <a:stretch>
            <a:fillRect/>
          </a:stretch>
        </p:blipFill>
        <p:spPr>
          <a:xfrm>
            <a:off x="311700" y="1152475"/>
            <a:ext cx="7956000" cy="3529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Product Detail Review </a:t>
            </a:r>
            <a:endParaRPr/>
          </a:p>
        </p:txBody>
      </p:sp>
      <p:sp>
        <p:nvSpPr>
          <p:cNvPr id="444" name="Google Shape;444;p3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5" name="Google Shape;445;p38" title="ProductReview.png"/>
          <p:cNvPicPr preferRelativeResize="0"/>
          <p:nvPr/>
        </p:nvPicPr>
        <p:blipFill>
          <a:blip r:embed="rId3">
            <a:alphaModFix/>
          </a:blip>
          <a:stretch>
            <a:fillRect/>
          </a:stretch>
        </p:blipFill>
        <p:spPr>
          <a:xfrm>
            <a:off x="364875" y="1152475"/>
            <a:ext cx="7400925" cy="3269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Shopping Cart</a:t>
            </a:r>
            <a:endParaRPr/>
          </a:p>
        </p:txBody>
      </p:sp>
      <p:pic>
        <p:nvPicPr>
          <p:cNvPr id="451" name="Google Shape;451;p39"/>
          <p:cNvPicPr preferRelativeResize="0"/>
          <p:nvPr/>
        </p:nvPicPr>
        <p:blipFill>
          <a:blip r:embed="rId3">
            <a:alphaModFix/>
          </a:blip>
          <a:stretch>
            <a:fillRect/>
          </a:stretch>
        </p:blipFill>
        <p:spPr>
          <a:xfrm>
            <a:off x="428775" y="1185475"/>
            <a:ext cx="7112773"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Multiple selection </a:t>
            </a:r>
            <a:endParaRPr/>
          </a:p>
        </p:txBody>
      </p:sp>
      <p:pic>
        <p:nvPicPr>
          <p:cNvPr id="457" name="Google Shape;457;p40" title="螢幕截圖 2026-01-26 17.25.21.png"/>
          <p:cNvPicPr preferRelativeResize="0"/>
          <p:nvPr/>
        </p:nvPicPr>
        <p:blipFill rotWithShape="1">
          <a:blip r:embed="rId3">
            <a:alphaModFix/>
          </a:blip>
          <a:srcRect b="14723" l="0" r="0" t="15032"/>
          <a:stretch/>
        </p:blipFill>
        <p:spPr>
          <a:xfrm>
            <a:off x="485475" y="1243463"/>
            <a:ext cx="5781852" cy="36130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txBox="1"/>
          <p:nvPr>
            <p:ph type="title"/>
          </p:nvPr>
        </p:nvSpPr>
        <p:spPr>
          <a:xfrm>
            <a:off x="2809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Delivery details and purchase summary</a:t>
            </a:r>
            <a:endParaRPr/>
          </a:p>
        </p:txBody>
      </p:sp>
      <p:pic>
        <p:nvPicPr>
          <p:cNvPr id="463" name="Google Shape;463;p41"/>
          <p:cNvPicPr preferRelativeResize="0"/>
          <p:nvPr/>
        </p:nvPicPr>
        <p:blipFill>
          <a:blip r:embed="rId3">
            <a:alphaModFix/>
          </a:blip>
          <a:stretch>
            <a:fillRect/>
          </a:stretch>
        </p:blipFill>
        <p:spPr>
          <a:xfrm>
            <a:off x="152400" y="870725"/>
            <a:ext cx="5958896" cy="4120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820"/>
              <a:t>Project </a:t>
            </a:r>
            <a:r>
              <a:rPr lang="zh-TW" sz="2820"/>
              <a:t>Introduction</a:t>
            </a:r>
            <a:endParaRPr sz="2820"/>
          </a:p>
        </p:txBody>
      </p:sp>
      <p:sp>
        <p:nvSpPr>
          <p:cNvPr id="292" name="Google Shape;292;p15"/>
          <p:cNvSpPr txBox="1"/>
          <p:nvPr>
            <p:ph idx="1" type="body"/>
          </p:nvPr>
        </p:nvSpPr>
        <p:spPr>
          <a:xfrm>
            <a:off x="311700" y="1162875"/>
            <a:ext cx="8520600" cy="3815100"/>
          </a:xfrm>
          <a:prstGeom prst="rect">
            <a:avLst/>
          </a:prstGeom>
        </p:spPr>
        <p:txBody>
          <a:bodyPr anchorCtr="0" anchor="t" bIns="91425" lIns="91425" spcFirstLastPara="1" rIns="91425" wrap="square" tIns="91425">
            <a:normAutofit fontScale="85000" lnSpcReduction="10000"/>
          </a:bodyPr>
          <a:lstStyle/>
          <a:p>
            <a:pPr indent="-331152" lvl="0" marL="457200" rtl="0" algn="l">
              <a:spcBef>
                <a:spcPts val="1200"/>
              </a:spcBef>
              <a:spcAft>
                <a:spcPts val="0"/>
              </a:spcAft>
              <a:buClr>
                <a:schemeClr val="dk1"/>
              </a:buClr>
              <a:buSzPct val="100000"/>
              <a:buAutoNum type="arabicPeriod"/>
            </a:pPr>
            <a:r>
              <a:rPr b="1" lang="zh-TW" sz="1900">
                <a:solidFill>
                  <a:schemeClr val="dk1"/>
                </a:solidFill>
              </a:rPr>
              <a:t>Development Motivation</a:t>
            </a:r>
            <a:r>
              <a:rPr lang="zh-TW" sz="1900">
                <a:solidFill>
                  <a:schemeClr val="dk1"/>
                </a:solidFill>
              </a:rPr>
              <a:t>: Why choose an e-commerce platform? Market needs, learning objectives, etc.</a:t>
            </a:r>
            <a:endParaRPr sz="1900">
              <a:solidFill>
                <a:schemeClr val="dk1"/>
              </a:solidFill>
            </a:endParaRPr>
          </a:p>
          <a:p>
            <a:pPr indent="-331152" lvl="1" marL="914400" rtl="0" algn="l">
              <a:spcBef>
                <a:spcPts val="0"/>
              </a:spcBef>
              <a:spcAft>
                <a:spcPts val="0"/>
              </a:spcAft>
              <a:buClr>
                <a:schemeClr val="dk1"/>
              </a:buClr>
              <a:buSzPct val="100000"/>
              <a:buChar char="●"/>
            </a:pPr>
            <a:r>
              <a:rPr lang="zh-TW" sz="1900">
                <a:solidFill>
                  <a:schemeClr val="dk1"/>
                </a:solidFill>
              </a:rPr>
              <a:t>Learning and Practice Objectives</a:t>
            </a:r>
            <a:endParaRPr sz="1900">
              <a:solidFill>
                <a:schemeClr val="dk1"/>
              </a:solidFill>
            </a:endParaRPr>
          </a:p>
          <a:p>
            <a:pPr indent="-331152" lvl="1" marL="914400" rtl="0" algn="l">
              <a:spcBef>
                <a:spcPts val="0"/>
              </a:spcBef>
              <a:spcAft>
                <a:spcPts val="0"/>
              </a:spcAft>
              <a:buClr>
                <a:schemeClr val="dk1"/>
              </a:buClr>
              <a:buSzPct val="100000"/>
              <a:buChar char="●"/>
            </a:pPr>
            <a:r>
              <a:rPr lang="zh-TW" sz="1900">
                <a:solidFill>
                  <a:schemeClr val="dk1"/>
                </a:solidFill>
              </a:rPr>
              <a:t>Implement skill from learning</a:t>
            </a:r>
            <a:endParaRPr sz="1900">
              <a:solidFill>
                <a:schemeClr val="dk1"/>
              </a:solidFill>
            </a:endParaRPr>
          </a:p>
          <a:p>
            <a:pPr indent="-331152" lvl="0" marL="457200" rtl="0" algn="l">
              <a:spcBef>
                <a:spcPts val="0"/>
              </a:spcBef>
              <a:spcAft>
                <a:spcPts val="0"/>
              </a:spcAft>
              <a:buClr>
                <a:schemeClr val="dk1"/>
              </a:buClr>
              <a:buSzPct val="100000"/>
              <a:buAutoNum type="arabicPeriod"/>
            </a:pPr>
            <a:r>
              <a:rPr b="1" lang="zh-TW" sz="1900">
                <a:solidFill>
                  <a:schemeClr val="dk1"/>
                </a:solidFill>
              </a:rPr>
              <a:t>Challenges Faced</a:t>
            </a:r>
            <a:r>
              <a:rPr lang="zh-TW" sz="1900">
                <a:solidFill>
                  <a:schemeClr val="dk1"/>
                </a:solidFill>
              </a:rPr>
              <a:t>:</a:t>
            </a:r>
            <a:endParaRPr sz="1900">
              <a:solidFill>
                <a:schemeClr val="dk1"/>
              </a:solidFill>
            </a:endParaRPr>
          </a:p>
          <a:p>
            <a:pPr indent="-331152" lvl="1" marL="914400" rtl="0" algn="l">
              <a:spcBef>
                <a:spcPts val="0"/>
              </a:spcBef>
              <a:spcAft>
                <a:spcPts val="0"/>
              </a:spcAft>
              <a:buClr>
                <a:schemeClr val="dk1"/>
              </a:buClr>
              <a:buSzPct val="100000"/>
              <a:buChar char="●"/>
            </a:pPr>
            <a:r>
              <a:rPr lang="zh-TW" sz="1900">
                <a:solidFill>
                  <a:schemeClr val="dk1"/>
                </a:solidFill>
              </a:rPr>
              <a:t>Technical difficulties(</a:t>
            </a:r>
            <a:r>
              <a:rPr lang="zh-TW" sz="1900">
                <a:solidFill>
                  <a:schemeClr val="dk1"/>
                </a:solidFill>
              </a:rPr>
              <a:t>database design, user authentication, shopping cart logic)</a:t>
            </a:r>
            <a:endParaRPr sz="1900">
              <a:solidFill>
                <a:schemeClr val="dk1"/>
              </a:solidFill>
            </a:endParaRPr>
          </a:p>
          <a:p>
            <a:pPr indent="-331152" lvl="1" marL="914400" rtl="0" algn="l">
              <a:spcBef>
                <a:spcPts val="0"/>
              </a:spcBef>
              <a:spcAft>
                <a:spcPts val="0"/>
              </a:spcAft>
              <a:buClr>
                <a:schemeClr val="dk1"/>
              </a:buClr>
              <a:buSzPct val="100000"/>
              <a:buChar char="●"/>
            </a:pPr>
            <a:r>
              <a:rPr lang="zh-TW" sz="1900">
                <a:solidFill>
                  <a:schemeClr val="dk1"/>
                </a:solidFill>
              </a:rPr>
              <a:t>Team collaboration difficulties</a:t>
            </a:r>
            <a:endParaRPr sz="1900">
              <a:solidFill>
                <a:schemeClr val="dk1"/>
              </a:solidFill>
            </a:endParaRPr>
          </a:p>
          <a:p>
            <a:pPr indent="-331152" lvl="0" marL="457200" rtl="0" algn="l">
              <a:spcBef>
                <a:spcPts val="0"/>
              </a:spcBef>
              <a:spcAft>
                <a:spcPts val="0"/>
              </a:spcAft>
              <a:buClr>
                <a:schemeClr val="dk1"/>
              </a:buClr>
              <a:buSzPct val="100000"/>
              <a:buAutoNum type="arabicPeriod"/>
            </a:pPr>
            <a:r>
              <a:rPr b="1" lang="zh-TW" sz="1900">
                <a:solidFill>
                  <a:schemeClr val="dk1"/>
                </a:solidFill>
              </a:rPr>
              <a:t>Solutions Implemented</a:t>
            </a:r>
            <a:r>
              <a:rPr lang="zh-TW" sz="1900">
                <a:solidFill>
                  <a:schemeClr val="dk1"/>
                </a:solidFill>
              </a:rPr>
              <a:t>: </a:t>
            </a:r>
            <a:endParaRPr sz="1900">
              <a:solidFill>
                <a:schemeClr val="dk1"/>
              </a:solidFill>
            </a:endParaRPr>
          </a:p>
          <a:p>
            <a:pPr indent="-331152" lvl="1" marL="914400" rtl="0" algn="l">
              <a:spcBef>
                <a:spcPts val="0"/>
              </a:spcBef>
              <a:spcAft>
                <a:spcPts val="0"/>
              </a:spcAft>
              <a:buClr>
                <a:schemeClr val="dk1"/>
              </a:buClr>
              <a:buSzPct val="100000"/>
              <a:buChar char="●"/>
            </a:pPr>
            <a:r>
              <a:rPr lang="zh-TW" sz="1900">
                <a:solidFill>
                  <a:schemeClr val="dk1"/>
                </a:solidFill>
              </a:rPr>
              <a:t>Apply different technical solutions.(e.g </a:t>
            </a:r>
            <a:r>
              <a:rPr lang="zh-TW" sz="1900">
                <a:solidFill>
                  <a:schemeClr val="dk1"/>
                </a:solidFill>
              </a:rPr>
              <a:t>teamwork strategies, web , book resources referenced)</a:t>
            </a:r>
            <a:endParaRPr sz="1900">
              <a:solidFill>
                <a:schemeClr val="dk1"/>
              </a:solidFill>
            </a:endParaRPr>
          </a:p>
          <a:p>
            <a:pPr indent="-331152" lvl="0" marL="457200" rtl="0" algn="l">
              <a:spcBef>
                <a:spcPts val="0"/>
              </a:spcBef>
              <a:spcAft>
                <a:spcPts val="0"/>
              </a:spcAft>
              <a:buClr>
                <a:schemeClr val="dk1"/>
              </a:buClr>
              <a:buSzPct val="100000"/>
              <a:buAutoNum type="arabicPeriod"/>
            </a:pPr>
            <a:r>
              <a:rPr b="1" lang="zh-TW" sz="1900">
                <a:solidFill>
                  <a:schemeClr val="dk1"/>
                </a:solidFill>
              </a:rPr>
              <a:t>Reflections</a:t>
            </a:r>
            <a:r>
              <a:rPr lang="zh-TW" sz="1900">
                <a:solidFill>
                  <a:schemeClr val="dk1"/>
                </a:solidFill>
              </a:rPr>
              <a:t>: Learning outcomes.</a:t>
            </a:r>
            <a:endParaRPr sz="1900">
              <a:solidFill>
                <a:schemeClr val="dk1"/>
              </a:solidFill>
            </a:endParaRPr>
          </a:p>
          <a:p>
            <a:pPr indent="-331152" lvl="1" marL="914400" rtl="0" algn="l">
              <a:spcBef>
                <a:spcPts val="0"/>
              </a:spcBef>
              <a:spcAft>
                <a:spcPts val="0"/>
              </a:spcAft>
              <a:buClr>
                <a:schemeClr val="dk1"/>
              </a:buClr>
              <a:buSzPct val="100000"/>
              <a:buChar char="●"/>
            </a:pPr>
            <a:r>
              <a:rPr lang="zh-TW" sz="1900">
                <a:solidFill>
                  <a:schemeClr val="dk1"/>
                </a:solidFill>
              </a:rPr>
              <a:t>Technical growth; </a:t>
            </a:r>
            <a:endParaRPr sz="1900">
              <a:solidFill>
                <a:schemeClr val="dk1"/>
              </a:solidFill>
            </a:endParaRPr>
          </a:p>
          <a:p>
            <a:pPr indent="-331152" lvl="1" marL="914400" rtl="0" algn="l">
              <a:spcBef>
                <a:spcPts val="0"/>
              </a:spcBef>
              <a:spcAft>
                <a:spcPts val="0"/>
              </a:spcAft>
              <a:buClr>
                <a:schemeClr val="dk1"/>
              </a:buClr>
              <a:buSzPct val="100000"/>
              <a:buChar char="●"/>
            </a:pPr>
            <a:r>
              <a:rPr lang="zh-TW" sz="1900">
                <a:solidFill>
                  <a:schemeClr val="dk1"/>
                </a:solidFill>
              </a:rPr>
              <a:t>Teamwork experience; </a:t>
            </a:r>
            <a:endParaRPr sz="1900">
              <a:solidFill>
                <a:schemeClr val="dk1"/>
              </a:solidFill>
            </a:endParaRPr>
          </a:p>
          <a:p>
            <a:pPr indent="-331152" lvl="1" marL="914400" rtl="0" algn="l">
              <a:spcBef>
                <a:spcPts val="0"/>
              </a:spcBef>
              <a:spcAft>
                <a:spcPts val="0"/>
              </a:spcAft>
              <a:buClr>
                <a:schemeClr val="dk1"/>
              </a:buClr>
              <a:buSzPct val="100000"/>
              <a:buChar char="●"/>
            </a:pPr>
            <a:r>
              <a:rPr lang="zh-TW" sz="1900">
                <a:solidFill>
                  <a:schemeClr val="dk1"/>
                </a:solidFill>
              </a:rPr>
              <a:t>Project management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2"/>
          <p:cNvSpPr txBox="1"/>
          <p:nvPr>
            <p:ph type="title"/>
          </p:nvPr>
        </p:nvSpPr>
        <p:spPr>
          <a:xfrm>
            <a:off x="2809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Payment</a:t>
            </a:r>
            <a:endParaRPr/>
          </a:p>
        </p:txBody>
      </p:sp>
      <p:pic>
        <p:nvPicPr>
          <p:cNvPr id="469" name="Google Shape;469;p42"/>
          <p:cNvPicPr preferRelativeResize="0"/>
          <p:nvPr/>
        </p:nvPicPr>
        <p:blipFill>
          <a:blip r:embed="rId3">
            <a:alphaModFix/>
          </a:blip>
          <a:stretch>
            <a:fillRect/>
          </a:stretch>
        </p:blipFill>
        <p:spPr>
          <a:xfrm>
            <a:off x="336625" y="678825"/>
            <a:ext cx="5345351" cy="4120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3"/>
          <p:cNvSpPr txBox="1"/>
          <p:nvPr>
            <p:ph type="title"/>
          </p:nvPr>
        </p:nvSpPr>
        <p:spPr>
          <a:xfrm>
            <a:off x="2809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Payment - connect to visa card</a:t>
            </a:r>
            <a:endParaRPr/>
          </a:p>
        </p:txBody>
      </p:sp>
      <p:pic>
        <p:nvPicPr>
          <p:cNvPr id="475" name="Google Shape;475;p43" title="payment.png"/>
          <p:cNvPicPr preferRelativeResize="0"/>
          <p:nvPr/>
        </p:nvPicPr>
        <p:blipFill>
          <a:blip r:embed="rId3">
            <a:alphaModFix/>
          </a:blip>
          <a:stretch>
            <a:fillRect/>
          </a:stretch>
        </p:blipFill>
        <p:spPr>
          <a:xfrm>
            <a:off x="152400" y="870725"/>
            <a:ext cx="8839202" cy="38988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4"/>
          <p:cNvSpPr txBox="1"/>
          <p:nvPr>
            <p:ph type="title"/>
          </p:nvPr>
        </p:nvSpPr>
        <p:spPr>
          <a:xfrm>
            <a:off x="2809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Payment Success</a:t>
            </a:r>
            <a:endParaRPr/>
          </a:p>
          <a:p>
            <a:pPr indent="0" lvl="0" marL="0" rtl="0" algn="l">
              <a:spcBef>
                <a:spcPts val="0"/>
              </a:spcBef>
              <a:spcAft>
                <a:spcPts val="0"/>
              </a:spcAft>
              <a:buNone/>
            </a:pPr>
            <a:r>
              <a:t/>
            </a:r>
            <a:endParaRPr/>
          </a:p>
        </p:txBody>
      </p:sp>
      <p:pic>
        <p:nvPicPr>
          <p:cNvPr id="481" name="Google Shape;481;p44" title="PaymentSuccess.png"/>
          <p:cNvPicPr preferRelativeResize="0"/>
          <p:nvPr/>
        </p:nvPicPr>
        <p:blipFill>
          <a:blip r:embed="rId3">
            <a:alphaModFix/>
          </a:blip>
          <a:stretch>
            <a:fillRect/>
          </a:stretch>
        </p:blipFill>
        <p:spPr>
          <a:xfrm>
            <a:off x="152400" y="870725"/>
            <a:ext cx="7930776" cy="226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Email is sent to the buyer for comfirmation</a:t>
            </a:r>
            <a:endParaRPr/>
          </a:p>
        </p:txBody>
      </p:sp>
      <p:sp>
        <p:nvSpPr>
          <p:cNvPr id="487" name="Google Shape;487;p4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8" name="Google Shape;488;p45" title="螢幕截圖 2026-01-27 17.07.55.png"/>
          <p:cNvPicPr preferRelativeResize="0"/>
          <p:nvPr/>
        </p:nvPicPr>
        <p:blipFill>
          <a:blip r:embed="rId3">
            <a:alphaModFix/>
          </a:blip>
          <a:stretch>
            <a:fillRect/>
          </a:stretch>
        </p:blipFill>
        <p:spPr>
          <a:xfrm>
            <a:off x="311700" y="1285363"/>
            <a:ext cx="8520600" cy="3150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6"/>
          <p:cNvSpPr txBox="1"/>
          <p:nvPr>
            <p:ph type="title"/>
          </p:nvPr>
        </p:nvSpPr>
        <p:spPr>
          <a:xfrm>
            <a:off x="2809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Confirmation email</a:t>
            </a:r>
            <a:endParaRPr/>
          </a:p>
          <a:p>
            <a:pPr indent="0" lvl="0" marL="0" rtl="0" algn="l">
              <a:spcBef>
                <a:spcPts val="0"/>
              </a:spcBef>
              <a:spcAft>
                <a:spcPts val="0"/>
              </a:spcAft>
              <a:buNone/>
            </a:pPr>
            <a:r>
              <a:t/>
            </a:r>
            <a:endParaRPr/>
          </a:p>
        </p:txBody>
      </p:sp>
      <p:pic>
        <p:nvPicPr>
          <p:cNvPr id="494" name="Google Shape;494;p46"/>
          <p:cNvPicPr preferRelativeResize="0"/>
          <p:nvPr/>
        </p:nvPicPr>
        <p:blipFill>
          <a:blip r:embed="rId3">
            <a:alphaModFix/>
          </a:blip>
          <a:stretch>
            <a:fillRect/>
          </a:stretch>
        </p:blipFill>
        <p:spPr>
          <a:xfrm>
            <a:off x="152400" y="870725"/>
            <a:ext cx="4307850" cy="3076575"/>
          </a:xfrm>
          <a:prstGeom prst="rect">
            <a:avLst/>
          </a:prstGeom>
          <a:noFill/>
          <a:ln>
            <a:noFill/>
          </a:ln>
        </p:spPr>
      </p:pic>
      <p:pic>
        <p:nvPicPr>
          <p:cNvPr id="495" name="Google Shape;495;p46"/>
          <p:cNvPicPr preferRelativeResize="0"/>
          <p:nvPr/>
        </p:nvPicPr>
        <p:blipFill>
          <a:blip r:embed="rId4">
            <a:alphaModFix/>
          </a:blip>
          <a:stretch>
            <a:fillRect/>
          </a:stretch>
        </p:blipFill>
        <p:spPr>
          <a:xfrm>
            <a:off x="4572000" y="718325"/>
            <a:ext cx="4378951" cy="3963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7"/>
          <p:cNvSpPr txBox="1"/>
          <p:nvPr>
            <p:ph type="title"/>
          </p:nvPr>
        </p:nvSpPr>
        <p:spPr>
          <a:xfrm>
            <a:off x="2809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Other Feature - Blog</a:t>
            </a:r>
            <a:endParaRPr/>
          </a:p>
          <a:p>
            <a:pPr indent="0" lvl="0" marL="0" rtl="0" algn="l">
              <a:spcBef>
                <a:spcPts val="0"/>
              </a:spcBef>
              <a:spcAft>
                <a:spcPts val="0"/>
              </a:spcAft>
              <a:buNone/>
            </a:pPr>
            <a:r>
              <a:t/>
            </a:r>
            <a:endParaRPr/>
          </a:p>
        </p:txBody>
      </p:sp>
      <p:pic>
        <p:nvPicPr>
          <p:cNvPr id="501" name="Google Shape;501;p47" title="Blog.png"/>
          <p:cNvPicPr preferRelativeResize="0"/>
          <p:nvPr/>
        </p:nvPicPr>
        <p:blipFill>
          <a:blip r:embed="rId3">
            <a:alphaModFix/>
          </a:blip>
          <a:stretch>
            <a:fillRect/>
          </a:stretch>
        </p:blipFill>
        <p:spPr>
          <a:xfrm>
            <a:off x="152400" y="870725"/>
            <a:ext cx="6770134" cy="4120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8"/>
          <p:cNvSpPr txBox="1"/>
          <p:nvPr>
            <p:ph type="title"/>
          </p:nvPr>
        </p:nvSpPr>
        <p:spPr>
          <a:xfrm>
            <a:off x="2809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Other Feature - Blog(Edit)</a:t>
            </a:r>
            <a:endParaRPr/>
          </a:p>
          <a:p>
            <a:pPr indent="0" lvl="0" marL="0" rtl="0" algn="l">
              <a:spcBef>
                <a:spcPts val="0"/>
              </a:spcBef>
              <a:spcAft>
                <a:spcPts val="0"/>
              </a:spcAft>
              <a:buNone/>
            </a:pPr>
            <a:r>
              <a:t/>
            </a:r>
            <a:endParaRPr/>
          </a:p>
        </p:txBody>
      </p:sp>
      <p:pic>
        <p:nvPicPr>
          <p:cNvPr id="507" name="Google Shape;507;p48" title="Post_edit.png"/>
          <p:cNvPicPr preferRelativeResize="0"/>
          <p:nvPr/>
        </p:nvPicPr>
        <p:blipFill>
          <a:blip r:embed="rId3">
            <a:alphaModFix/>
          </a:blip>
          <a:stretch>
            <a:fillRect/>
          </a:stretch>
        </p:blipFill>
        <p:spPr>
          <a:xfrm>
            <a:off x="152400" y="870725"/>
            <a:ext cx="7830016" cy="4120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9"/>
          <p:cNvSpPr txBox="1"/>
          <p:nvPr>
            <p:ph type="title"/>
          </p:nvPr>
        </p:nvSpPr>
        <p:spPr>
          <a:xfrm>
            <a:off x="2809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Other Feature - Blog(Delete)</a:t>
            </a:r>
            <a:endParaRPr/>
          </a:p>
          <a:p>
            <a:pPr indent="0" lvl="0" marL="0" rtl="0" algn="l">
              <a:spcBef>
                <a:spcPts val="0"/>
              </a:spcBef>
              <a:spcAft>
                <a:spcPts val="0"/>
              </a:spcAft>
              <a:buNone/>
            </a:pPr>
            <a:r>
              <a:t/>
            </a:r>
            <a:endParaRPr/>
          </a:p>
        </p:txBody>
      </p:sp>
      <p:pic>
        <p:nvPicPr>
          <p:cNvPr id="513" name="Google Shape;513;p49" title="Post_delete.png"/>
          <p:cNvPicPr preferRelativeResize="0"/>
          <p:nvPr/>
        </p:nvPicPr>
        <p:blipFill>
          <a:blip r:embed="rId3">
            <a:alphaModFix/>
          </a:blip>
          <a:stretch>
            <a:fillRect/>
          </a:stretch>
        </p:blipFill>
        <p:spPr>
          <a:xfrm>
            <a:off x="152400" y="870725"/>
            <a:ext cx="8839199" cy="398268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0"/>
          <p:cNvSpPr txBox="1"/>
          <p:nvPr>
            <p:ph type="title"/>
          </p:nvPr>
        </p:nvSpPr>
        <p:spPr>
          <a:xfrm>
            <a:off x="280975" y="14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Other Feature - Comment Management</a:t>
            </a:r>
            <a:endParaRPr/>
          </a:p>
          <a:p>
            <a:pPr indent="0" lvl="0" marL="0" rtl="0" algn="l">
              <a:spcBef>
                <a:spcPts val="0"/>
              </a:spcBef>
              <a:spcAft>
                <a:spcPts val="0"/>
              </a:spcAft>
              <a:buNone/>
            </a:pPr>
            <a:r>
              <a:t/>
            </a:r>
            <a:endParaRPr/>
          </a:p>
        </p:txBody>
      </p:sp>
      <p:pic>
        <p:nvPicPr>
          <p:cNvPr id="519" name="Google Shape;519;p50" title="CommentMgt.png"/>
          <p:cNvPicPr preferRelativeResize="0"/>
          <p:nvPr/>
        </p:nvPicPr>
        <p:blipFill>
          <a:blip r:embed="rId3">
            <a:alphaModFix/>
          </a:blip>
          <a:stretch>
            <a:fillRect/>
          </a:stretch>
        </p:blipFill>
        <p:spPr>
          <a:xfrm>
            <a:off x="152400" y="870725"/>
            <a:ext cx="6271500" cy="41203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1"/>
          <p:cNvSpPr txBox="1"/>
          <p:nvPr>
            <p:ph type="title"/>
          </p:nvPr>
        </p:nvSpPr>
        <p:spPr>
          <a:xfrm>
            <a:off x="158325" y="66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Other Feature - Import csv meau with Photos</a:t>
            </a:r>
            <a:endParaRPr/>
          </a:p>
        </p:txBody>
      </p:sp>
      <p:pic>
        <p:nvPicPr>
          <p:cNvPr id="525" name="Google Shape;525;p51"/>
          <p:cNvPicPr preferRelativeResize="0"/>
          <p:nvPr/>
        </p:nvPicPr>
        <p:blipFill>
          <a:blip r:embed="rId3">
            <a:alphaModFix/>
          </a:blip>
          <a:stretch>
            <a:fillRect/>
          </a:stretch>
        </p:blipFill>
        <p:spPr>
          <a:xfrm>
            <a:off x="0" y="639378"/>
            <a:ext cx="3559499" cy="1651174"/>
          </a:xfrm>
          <a:prstGeom prst="rect">
            <a:avLst/>
          </a:prstGeom>
          <a:noFill/>
          <a:ln>
            <a:noFill/>
          </a:ln>
        </p:spPr>
      </p:pic>
      <p:pic>
        <p:nvPicPr>
          <p:cNvPr id="526" name="Google Shape;526;p51"/>
          <p:cNvPicPr preferRelativeResize="0"/>
          <p:nvPr/>
        </p:nvPicPr>
        <p:blipFill>
          <a:blip r:embed="rId4">
            <a:alphaModFix/>
          </a:blip>
          <a:stretch>
            <a:fillRect/>
          </a:stretch>
        </p:blipFill>
        <p:spPr>
          <a:xfrm>
            <a:off x="51099" y="2981704"/>
            <a:ext cx="2812075" cy="1994500"/>
          </a:xfrm>
          <a:prstGeom prst="rect">
            <a:avLst/>
          </a:prstGeom>
          <a:noFill/>
          <a:ln>
            <a:noFill/>
          </a:ln>
        </p:spPr>
      </p:pic>
      <p:pic>
        <p:nvPicPr>
          <p:cNvPr id="527" name="Google Shape;527;p51"/>
          <p:cNvPicPr preferRelativeResize="0"/>
          <p:nvPr/>
        </p:nvPicPr>
        <p:blipFill>
          <a:blip r:embed="rId5">
            <a:alphaModFix/>
          </a:blip>
          <a:stretch>
            <a:fillRect/>
          </a:stretch>
        </p:blipFill>
        <p:spPr>
          <a:xfrm>
            <a:off x="3312100" y="582698"/>
            <a:ext cx="2696575" cy="1513575"/>
          </a:xfrm>
          <a:prstGeom prst="rect">
            <a:avLst/>
          </a:prstGeom>
          <a:noFill/>
          <a:ln>
            <a:noFill/>
          </a:ln>
        </p:spPr>
      </p:pic>
      <p:pic>
        <p:nvPicPr>
          <p:cNvPr id="528" name="Google Shape;528;p51"/>
          <p:cNvPicPr preferRelativeResize="0"/>
          <p:nvPr/>
        </p:nvPicPr>
        <p:blipFill>
          <a:blip r:embed="rId6">
            <a:alphaModFix/>
          </a:blip>
          <a:stretch>
            <a:fillRect/>
          </a:stretch>
        </p:blipFill>
        <p:spPr>
          <a:xfrm>
            <a:off x="3660775" y="2202747"/>
            <a:ext cx="5697002" cy="277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3600">
                <a:solidFill>
                  <a:schemeClr val="dk2"/>
                </a:solidFill>
              </a:rPr>
              <a:t>WebSite Architecture Diagram</a:t>
            </a:r>
            <a:endParaRPr/>
          </a:p>
        </p:txBody>
      </p:sp>
      <p:sp>
        <p:nvSpPr>
          <p:cNvPr id="298" name="Google Shape;298;p16"/>
          <p:cNvSpPr txBox="1"/>
          <p:nvPr>
            <p:ph idx="1" type="body"/>
          </p:nvPr>
        </p:nvSpPr>
        <p:spPr>
          <a:xfrm>
            <a:off x="311700" y="1152475"/>
            <a:ext cx="3818400" cy="37608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Clr>
                <a:schemeClr val="dk1"/>
              </a:buClr>
              <a:buSzPct val="100000"/>
              <a:buFont typeface="Arial"/>
              <a:buNone/>
            </a:pPr>
            <a:r>
              <a:rPr b="1" lang="zh-TW" sz="1100">
                <a:solidFill>
                  <a:schemeClr val="dk1"/>
                </a:solidFill>
              </a:rPr>
              <a:t>Overall Architecture Diagram</a:t>
            </a:r>
            <a:r>
              <a:rPr lang="zh-TW" sz="1100">
                <a:solidFill>
                  <a:schemeClr val="dk1"/>
                </a:solidFill>
              </a:rPr>
              <a:t> :</a:t>
            </a:r>
            <a:endParaRPr sz="1100">
              <a:solidFill>
                <a:schemeClr val="dk1"/>
              </a:solidFill>
            </a:endParaRPr>
          </a:p>
          <a:p>
            <a:pPr indent="-346551" lvl="0" marL="457200" rtl="0" algn="l">
              <a:spcBef>
                <a:spcPts val="1200"/>
              </a:spcBef>
              <a:spcAft>
                <a:spcPts val="0"/>
              </a:spcAft>
              <a:buClr>
                <a:schemeClr val="dk1"/>
              </a:buClr>
              <a:buSzPct val="100000"/>
              <a:buChar char="●"/>
            </a:pPr>
            <a:r>
              <a:rPr lang="zh-TW" sz="2008">
                <a:solidFill>
                  <a:schemeClr val="dk1"/>
                </a:solidFill>
              </a:rPr>
              <a:t>Frontend: HTML/CSS/JavaScript + Bootstrap</a:t>
            </a:r>
            <a:endParaRPr sz="2008">
              <a:solidFill>
                <a:schemeClr val="dk1"/>
              </a:solidFill>
            </a:endParaRPr>
          </a:p>
          <a:p>
            <a:pPr indent="-346551" lvl="0" marL="457200" rtl="0" algn="l">
              <a:spcBef>
                <a:spcPts val="0"/>
              </a:spcBef>
              <a:spcAft>
                <a:spcPts val="0"/>
              </a:spcAft>
              <a:buClr>
                <a:schemeClr val="dk1"/>
              </a:buClr>
              <a:buSzPct val="100000"/>
              <a:buChar char="●"/>
            </a:pPr>
            <a:r>
              <a:rPr lang="zh-TW" sz="2008">
                <a:solidFill>
                  <a:schemeClr val="dk1"/>
                </a:solidFill>
              </a:rPr>
              <a:t>Backend: Django (MVT Architecture)</a:t>
            </a:r>
            <a:endParaRPr sz="2008">
              <a:solidFill>
                <a:schemeClr val="dk1"/>
              </a:solidFill>
            </a:endParaRPr>
          </a:p>
          <a:p>
            <a:pPr indent="-346551" lvl="0" marL="457200" rtl="0" algn="l">
              <a:spcBef>
                <a:spcPts val="0"/>
              </a:spcBef>
              <a:spcAft>
                <a:spcPts val="0"/>
              </a:spcAft>
              <a:buClr>
                <a:schemeClr val="dk1"/>
              </a:buClr>
              <a:buSzPct val="100000"/>
              <a:buChar char="●"/>
            </a:pPr>
            <a:r>
              <a:rPr lang="zh-TW" sz="2008">
                <a:solidFill>
                  <a:schemeClr val="dk1"/>
                </a:solidFill>
              </a:rPr>
              <a:t>Database: PostgreSQL</a:t>
            </a:r>
            <a:endParaRPr sz="2008">
              <a:solidFill>
                <a:schemeClr val="dk1"/>
              </a:solidFill>
            </a:endParaRPr>
          </a:p>
          <a:p>
            <a:pPr indent="-346551" lvl="0" marL="457200" rtl="0" algn="l">
              <a:spcBef>
                <a:spcPts val="0"/>
              </a:spcBef>
              <a:spcAft>
                <a:spcPts val="0"/>
              </a:spcAft>
              <a:buClr>
                <a:schemeClr val="dk1"/>
              </a:buClr>
              <a:buSzPct val="100000"/>
              <a:buChar char="●"/>
            </a:pPr>
            <a:r>
              <a:rPr lang="zh-TW" sz="2008">
                <a:solidFill>
                  <a:schemeClr val="dk1"/>
                </a:solidFill>
              </a:rPr>
              <a:t>Deployment Environment (e.g.local development setup)</a:t>
            </a:r>
            <a:endParaRPr sz="2008">
              <a:solidFill>
                <a:schemeClr val="dk1"/>
              </a:solidFill>
            </a:endParaRPr>
          </a:p>
          <a:p>
            <a:pPr indent="0" lvl="0" marL="0" rtl="0" algn="l">
              <a:spcBef>
                <a:spcPts val="1200"/>
              </a:spcBef>
              <a:spcAft>
                <a:spcPts val="0"/>
              </a:spcAft>
              <a:buNone/>
            </a:pPr>
            <a:r>
              <a:t/>
            </a:r>
            <a:endParaRPr sz="1900">
              <a:solidFill>
                <a:schemeClr val="dk1"/>
              </a:solidFill>
            </a:endParaRPr>
          </a:p>
          <a:p>
            <a:pPr indent="0" lvl="0" marL="0" rtl="0" algn="l">
              <a:spcBef>
                <a:spcPts val="1200"/>
              </a:spcBef>
              <a:spcAft>
                <a:spcPts val="1200"/>
              </a:spcAft>
              <a:buNone/>
            </a:pPr>
            <a:r>
              <a:t/>
            </a:r>
            <a:endParaRPr/>
          </a:p>
        </p:txBody>
      </p:sp>
      <p:pic>
        <p:nvPicPr>
          <p:cNvPr id="299" name="Google Shape;299;p16" title="WebsiteArchitectureDiagram.png">
            <a:hlinkClick r:id="rId3"/>
          </p:cNvPr>
          <p:cNvPicPr preferRelativeResize="0"/>
          <p:nvPr/>
        </p:nvPicPr>
        <p:blipFill>
          <a:blip r:embed="rId4">
            <a:alphaModFix/>
          </a:blip>
          <a:stretch>
            <a:fillRect/>
          </a:stretch>
        </p:blipFill>
        <p:spPr>
          <a:xfrm>
            <a:off x="4183900" y="1175550"/>
            <a:ext cx="4529351" cy="3714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Order history</a:t>
            </a:r>
            <a:endParaRPr/>
          </a:p>
        </p:txBody>
      </p:sp>
      <p:sp>
        <p:nvSpPr>
          <p:cNvPr id="534" name="Google Shape;534;p5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5" name="Google Shape;535;p52" title="螢幕截圖 2026-01-26 17.33.09.png"/>
          <p:cNvPicPr preferRelativeResize="0"/>
          <p:nvPr/>
        </p:nvPicPr>
        <p:blipFill>
          <a:blip r:embed="rId3">
            <a:alphaModFix/>
          </a:blip>
          <a:stretch>
            <a:fillRect/>
          </a:stretch>
        </p:blipFill>
        <p:spPr>
          <a:xfrm>
            <a:off x="441775" y="1152475"/>
            <a:ext cx="6215726" cy="38648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Import dish database to different format </a:t>
            </a:r>
            <a:endParaRPr/>
          </a:p>
        </p:txBody>
      </p:sp>
      <p:sp>
        <p:nvSpPr>
          <p:cNvPr id="541" name="Google Shape;541;p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2" name="Google Shape;542;p53" title="螢幕截圖 2026-01-26 17.34.03.png"/>
          <p:cNvPicPr preferRelativeResize="0"/>
          <p:nvPr/>
        </p:nvPicPr>
        <p:blipFill rotWithShape="1">
          <a:blip r:embed="rId3">
            <a:alphaModFix/>
          </a:blip>
          <a:srcRect b="3986" l="0" r="0" t="15794"/>
          <a:stretch/>
        </p:blipFill>
        <p:spPr>
          <a:xfrm>
            <a:off x="474500" y="1152475"/>
            <a:ext cx="4254451" cy="3919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Ex</a:t>
            </a:r>
            <a:r>
              <a:rPr lang="zh-TW"/>
              <a:t>port dish database to different format </a:t>
            </a:r>
            <a:endParaRPr/>
          </a:p>
        </p:txBody>
      </p:sp>
      <p:sp>
        <p:nvSpPr>
          <p:cNvPr id="548" name="Google Shape;548;p5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9" name="Google Shape;549;p54" title="螢幕截圖 2026-01-26 17.34.50.png"/>
          <p:cNvPicPr preferRelativeResize="0"/>
          <p:nvPr/>
        </p:nvPicPr>
        <p:blipFill rotWithShape="1">
          <a:blip r:embed="rId3">
            <a:alphaModFix/>
          </a:blip>
          <a:srcRect b="7565" l="0" r="0" t="7996"/>
          <a:stretch/>
        </p:blipFill>
        <p:spPr>
          <a:xfrm>
            <a:off x="590900" y="1152475"/>
            <a:ext cx="4664349" cy="38332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3600">
                <a:solidFill>
                  <a:schemeClr val="dk2"/>
                </a:solidFill>
              </a:rPr>
              <a:t>Team Divisions &amp; Reflections</a:t>
            </a:r>
            <a:endParaRPr/>
          </a:p>
        </p:txBody>
      </p:sp>
      <p:sp>
        <p:nvSpPr>
          <p:cNvPr id="555" name="Google Shape;555;p55"/>
          <p:cNvSpPr txBox="1"/>
          <p:nvPr>
            <p:ph idx="1" type="body"/>
          </p:nvPr>
        </p:nvSpPr>
        <p:spPr>
          <a:xfrm>
            <a:off x="311700" y="1152475"/>
            <a:ext cx="8520600" cy="3825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1500">
              <a:solidFill>
                <a:schemeClr val="dk1"/>
              </a:solidFill>
            </a:endParaRPr>
          </a:p>
          <a:p>
            <a:pPr indent="0" lvl="0" marL="0" rtl="0" algn="l">
              <a:spcBef>
                <a:spcPts val="1200"/>
              </a:spcBef>
              <a:spcAft>
                <a:spcPts val="0"/>
              </a:spcAft>
              <a:buNone/>
            </a:pPr>
            <a:r>
              <a:t/>
            </a:r>
            <a:endParaRPr b="1" sz="1500">
              <a:solidFill>
                <a:schemeClr val="dk1"/>
              </a:solidFill>
            </a:endParaRPr>
          </a:p>
          <a:p>
            <a:pPr indent="0" lvl="0" marL="0" rtl="0" algn="l">
              <a:spcBef>
                <a:spcPts val="200"/>
              </a:spcBef>
              <a:spcAft>
                <a:spcPts val="1200"/>
              </a:spcAft>
              <a:buNone/>
            </a:pPr>
            <a:r>
              <a:t/>
            </a:r>
            <a:endParaRPr/>
          </a:p>
        </p:txBody>
      </p:sp>
      <p:graphicFrame>
        <p:nvGraphicFramePr>
          <p:cNvPr id="556" name="Google Shape;556;p55"/>
          <p:cNvGraphicFramePr/>
          <p:nvPr/>
        </p:nvGraphicFramePr>
        <p:xfrm>
          <a:off x="952500" y="1224600"/>
          <a:ext cx="3000000" cy="3000000"/>
        </p:xfrm>
        <a:graphic>
          <a:graphicData uri="http://schemas.openxmlformats.org/drawingml/2006/table">
            <a:tbl>
              <a:tblPr>
                <a:noFill/>
                <a:tableStyleId>{A7CE41CE-D7BB-4A09-B3B5-1AFF073CD416}</a:tableStyleId>
              </a:tblPr>
              <a:tblGrid>
                <a:gridCol w="1709775"/>
                <a:gridCol w="5468050"/>
              </a:tblGrid>
              <a:tr h="452975">
                <a:tc>
                  <a:txBody>
                    <a:bodyPr/>
                    <a:lstStyle/>
                    <a:p>
                      <a:pPr indent="0" lvl="0" marL="0" rtl="0" algn="l">
                        <a:spcBef>
                          <a:spcPts val="0"/>
                        </a:spcBef>
                        <a:spcAft>
                          <a:spcPts val="0"/>
                        </a:spcAft>
                        <a:buNone/>
                      </a:pPr>
                      <a:r>
                        <a:rPr lang="zh-TW"/>
                        <a:t>Member</a:t>
                      </a:r>
                      <a:endParaRPr/>
                    </a:p>
                  </a:txBody>
                  <a:tcPr marT="91425" marB="91425" marR="91425" marL="91425"/>
                </a:tc>
                <a:tc>
                  <a:txBody>
                    <a:bodyPr/>
                    <a:lstStyle/>
                    <a:p>
                      <a:pPr indent="0" lvl="0" marL="0" rtl="0" algn="l">
                        <a:spcBef>
                          <a:spcPts val="0"/>
                        </a:spcBef>
                        <a:spcAft>
                          <a:spcPts val="0"/>
                        </a:spcAft>
                        <a:buNone/>
                      </a:pPr>
                      <a:r>
                        <a:rPr lang="zh-TW"/>
                        <a:t>Contribution</a:t>
                      </a:r>
                      <a:endParaRPr/>
                    </a:p>
                  </a:txBody>
                  <a:tcPr marT="91425" marB="91425" marR="91425" marL="91425"/>
                </a:tc>
              </a:tr>
              <a:tr h="452975">
                <a:tc>
                  <a:txBody>
                    <a:bodyPr/>
                    <a:lstStyle/>
                    <a:p>
                      <a:pPr indent="0" lvl="0" marL="0" rtl="0" algn="l">
                        <a:spcBef>
                          <a:spcPts val="0"/>
                        </a:spcBef>
                        <a:spcAft>
                          <a:spcPts val="0"/>
                        </a:spcAft>
                        <a:buNone/>
                      </a:pPr>
                      <a:r>
                        <a:rPr lang="zh-TW"/>
                        <a:t>Wong Chi Hung</a:t>
                      </a:r>
                      <a:endParaRPr/>
                    </a:p>
                  </a:txBody>
                  <a:tcPr marT="91425" marB="91425" marR="91425" marL="91425"/>
                </a:tc>
                <a:tc>
                  <a:txBody>
                    <a:bodyPr/>
                    <a:lstStyle/>
                    <a:p>
                      <a:pPr indent="0" lvl="0" marL="0" rtl="0" algn="l">
                        <a:spcBef>
                          <a:spcPts val="0"/>
                        </a:spcBef>
                        <a:spcAft>
                          <a:spcPts val="0"/>
                        </a:spcAft>
                        <a:buNone/>
                      </a:pPr>
                      <a:r>
                        <a:rPr lang="zh-TW"/>
                        <a:t>Profile, Post(CRUD), Comment(CRUD) reply comment(CRUD),</a:t>
                      </a:r>
                      <a:endParaRPr/>
                    </a:p>
                    <a:p>
                      <a:pPr indent="0" lvl="0" marL="0" rtl="0" algn="l">
                        <a:spcBef>
                          <a:spcPts val="0"/>
                        </a:spcBef>
                        <a:spcAft>
                          <a:spcPts val="0"/>
                        </a:spcAft>
                        <a:buNone/>
                      </a:pPr>
                      <a:r>
                        <a:rPr lang="zh-TW"/>
                        <a:t>comment management,</a:t>
                      </a:r>
                      <a:endParaRPr/>
                    </a:p>
                    <a:p>
                      <a:pPr indent="0" lvl="0" marL="0" rtl="0" algn="l">
                        <a:spcBef>
                          <a:spcPts val="0"/>
                        </a:spcBef>
                        <a:spcAft>
                          <a:spcPts val="0"/>
                        </a:spcAft>
                        <a:buNone/>
                      </a:pPr>
                      <a:r>
                        <a:rPr lang="zh-TW"/>
                        <a:t>overall UI style adjustment, WebSite Testing</a:t>
                      </a:r>
                      <a:endParaRPr/>
                    </a:p>
                  </a:txBody>
                  <a:tcPr marT="91425" marB="91425" marR="91425" marL="91425"/>
                </a:tc>
              </a:tr>
              <a:tr h="452975">
                <a:tc>
                  <a:txBody>
                    <a:bodyPr/>
                    <a:lstStyle/>
                    <a:p>
                      <a:pPr indent="0" lvl="0" marL="0" rtl="0" algn="l">
                        <a:spcBef>
                          <a:spcPts val="0"/>
                        </a:spcBef>
                        <a:spcAft>
                          <a:spcPts val="0"/>
                        </a:spcAft>
                        <a:buClr>
                          <a:schemeClr val="dk1"/>
                        </a:buClr>
                        <a:buSzPts val="1100"/>
                        <a:buFont typeface="Arial"/>
                        <a:buNone/>
                      </a:pPr>
                      <a:r>
                        <a:rPr lang="zh-TW">
                          <a:solidFill>
                            <a:schemeClr val="dk1"/>
                          </a:solidFill>
                        </a:rPr>
                        <a:t>Wong Kwok Bun</a:t>
                      </a:r>
                      <a:endParaRPr/>
                    </a:p>
                  </a:txBody>
                  <a:tcPr marT="91425" marB="91425" marR="91425" marL="91425"/>
                </a:tc>
                <a:tc>
                  <a:txBody>
                    <a:bodyPr/>
                    <a:lstStyle/>
                    <a:p>
                      <a:pPr indent="0" lvl="0" marL="0" rtl="0" algn="l">
                        <a:spcBef>
                          <a:spcPts val="0"/>
                        </a:spcBef>
                        <a:spcAft>
                          <a:spcPts val="0"/>
                        </a:spcAft>
                        <a:buNone/>
                      </a:pPr>
                      <a:r>
                        <a:rPr lang="zh-TW"/>
                        <a:t>Project idea </a:t>
                      </a:r>
                      <a:endParaRPr/>
                    </a:p>
                  </a:txBody>
                  <a:tcPr marT="91425" marB="91425" marR="91425" marL="91425"/>
                </a:tc>
              </a:tr>
              <a:tr h="100000">
                <a:tc>
                  <a:txBody>
                    <a:bodyPr/>
                    <a:lstStyle/>
                    <a:p>
                      <a:pPr indent="0" lvl="0" marL="0" rtl="0" algn="l">
                        <a:spcBef>
                          <a:spcPts val="0"/>
                        </a:spcBef>
                        <a:spcAft>
                          <a:spcPts val="0"/>
                        </a:spcAft>
                        <a:buClr>
                          <a:schemeClr val="dk1"/>
                        </a:buClr>
                        <a:buSzPts val="1100"/>
                        <a:buFont typeface="Arial"/>
                        <a:buNone/>
                      </a:pPr>
                      <a:r>
                        <a:rPr lang="zh-TW">
                          <a:solidFill>
                            <a:schemeClr val="dk1"/>
                          </a:solidFill>
                        </a:rPr>
                        <a:t>Loo Kin Wah</a:t>
                      </a:r>
                      <a:endParaRPr/>
                    </a:p>
                  </a:txBody>
                  <a:tcPr marT="91425" marB="91425" marR="91425" marL="91425"/>
                </a:tc>
                <a:tc>
                  <a:txBody>
                    <a:bodyPr/>
                    <a:lstStyle/>
                    <a:p>
                      <a:pPr indent="0" lvl="0" marL="0" rtl="0" algn="l">
                        <a:spcBef>
                          <a:spcPts val="0"/>
                        </a:spcBef>
                        <a:spcAft>
                          <a:spcPts val="0"/>
                        </a:spcAft>
                        <a:buNone/>
                      </a:pPr>
                      <a:r>
                        <a:rPr lang="zh-TW"/>
                        <a:t>Coupon function, Pagination, Language, Lightbox, Payment</a:t>
                      </a:r>
                      <a:endParaRPr/>
                    </a:p>
                  </a:txBody>
                  <a:tcPr marT="91425" marB="91425" marR="91425" marL="91425"/>
                </a:tc>
              </a:tr>
              <a:tr h="452975">
                <a:tc>
                  <a:txBody>
                    <a:bodyPr/>
                    <a:lstStyle/>
                    <a:p>
                      <a:pPr indent="0" lvl="0" marL="0" rtl="0" algn="l">
                        <a:spcBef>
                          <a:spcPts val="0"/>
                        </a:spcBef>
                        <a:spcAft>
                          <a:spcPts val="0"/>
                        </a:spcAft>
                        <a:buNone/>
                      </a:pPr>
                      <a:r>
                        <a:rPr lang="zh-TW">
                          <a:solidFill>
                            <a:schemeClr val="dk1"/>
                          </a:solidFill>
                        </a:rPr>
                        <a:t>Ho Chak Kong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zh-TW">
                          <a:solidFill>
                            <a:schemeClr val="dk1"/>
                          </a:solidFill>
                        </a:rPr>
                        <a:t>Review function, Product Priminary Layout, Issue in Importing Dining Mechainism (Slug in Chinese), </a:t>
                      </a:r>
                      <a:endParaRPr>
                        <a:solidFill>
                          <a:schemeClr val="dk1"/>
                        </a:solidFill>
                      </a:endParaRPr>
                    </a:p>
                    <a:p>
                      <a:pPr indent="0" lvl="0" marL="0" rtl="0" algn="l">
                        <a:spcBef>
                          <a:spcPts val="0"/>
                        </a:spcBef>
                        <a:spcAft>
                          <a:spcPts val="0"/>
                        </a:spcAft>
                        <a:buNone/>
                      </a:pPr>
                      <a:r>
                        <a:rPr b="1" i="1" lang="zh-TW">
                          <a:solidFill>
                            <a:schemeClr val="dk1"/>
                          </a:solidFill>
                        </a:rPr>
                        <a:t>Deployment</a:t>
                      </a:r>
                      <a:r>
                        <a:rPr i="1" lang="zh-TW">
                          <a:solidFill>
                            <a:schemeClr val="dk1"/>
                          </a:solidFill>
                        </a:rPr>
                        <a:t> - http://django.natureai.dpdns.org/</a:t>
                      </a:r>
                      <a:endParaRPr i="1"/>
                    </a:p>
                  </a:txBody>
                  <a:tcPr marT="91425" marB="91425" marR="91425" marL="91425"/>
                </a:tc>
              </a:tr>
              <a:tr h="452975">
                <a:tc>
                  <a:txBody>
                    <a:bodyPr/>
                    <a:lstStyle/>
                    <a:p>
                      <a:pPr indent="0" lvl="0" marL="0" rtl="0" algn="l">
                        <a:spcBef>
                          <a:spcPts val="0"/>
                        </a:spcBef>
                        <a:spcAft>
                          <a:spcPts val="0"/>
                        </a:spcAft>
                        <a:buNone/>
                      </a:pPr>
                      <a:r>
                        <a:rPr lang="zh-TW">
                          <a:solidFill>
                            <a:schemeClr val="dk1"/>
                          </a:solidFill>
                        </a:rPr>
                        <a:t>Leung Kwun Chiu Jackie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zh-TW"/>
                        <a:t>Overall styling, CSS, Content creator, power point</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3600">
                <a:solidFill>
                  <a:schemeClr val="dk2"/>
                </a:solidFill>
              </a:rPr>
              <a:t>Team Divisions &amp; Reflections</a:t>
            </a:r>
            <a:endParaRPr/>
          </a:p>
        </p:txBody>
      </p:sp>
      <p:sp>
        <p:nvSpPr>
          <p:cNvPr id="562" name="Google Shape;562;p56"/>
          <p:cNvSpPr txBox="1"/>
          <p:nvPr>
            <p:ph idx="1" type="body"/>
          </p:nvPr>
        </p:nvSpPr>
        <p:spPr>
          <a:xfrm>
            <a:off x="311700" y="1152475"/>
            <a:ext cx="8520600" cy="3825600"/>
          </a:xfrm>
          <a:prstGeom prst="rect">
            <a:avLst/>
          </a:prstGeom>
        </p:spPr>
        <p:txBody>
          <a:bodyPr anchorCtr="0" anchor="t" bIns="91425" lIns="91425" spcFirstLastPara="1" rIns="91425" wrap="square" tIns="91425">
            <a:normAutofit fontScale="47500" lnSpcReduction="20000"/>
          </a:bodyPr>
          <a:lstStyle/>
          <a:p>
            <a:pPr indent="0" lvl="0" marL="0" rtl="0" algn="l">
              <a:spcBef>
                <a:spcPts val="1200"/>
              </a:spcBef>
              <a:spcAft>
                <a:spcPts val="0"/>
              </a:spcAft>
              <a:buNone/>
            </a:pPr>
            <a:r>
              <a:t/>
            </a:r>
            <a:endParaRPr b="1" sz="3184">
              <a:solidFill>
                <a:schemeClr val="dk1"/>
              </a:solidFill>
            </a:endParaRPr>
          </a:p>
          <a:p>
            <a:pPr indent="0" lvl="0" marL="0" rtl="0" algn="l">
              <a:spcBef>
                <a:spcPts val="1200"/>
              </a:spcBef>
              <a:spcAft>
                <a:spcPts val="0"/>
              </a:spcAft>
              <a:buNone/>
            </a:pPr>
            <a:r>
              <a:rPr b="1" lang="zh-TW" sz="2887">
                <a:solidFill>
                  <a:schemeClr val="dk1"/>
                </a:solidFill>
              </a:rPr>
              <a:t>Key Learnings:</a:t>
            </a:r>
            <a:endParaRPr b="1" sz="2887">
              <a:solidFill>
                <a:schemeClr val="dk1"/>
              </a:solidFill>
            </a:endParaRPr>
          </a:p>
          <a:p>
            <a:pPr indent="-315695" lvl="0" marL="457200" rtl="0" algn="l">
              <a:spcBef>
                <a:spcPts val="1200"/>
              </a:spcBef>
              <a:spcAft>
                <a:spcPts val="0"/>
              </a:spcAft>
              <a:buClr>
                <a:schemeClr val="dk1"/>
              </a:buClr>
              <a:buSzPct val="100000"/>
              <a:buChar char="-"/>
            </a:pPr>
            <a:r>
              <a:rPr b="1" lang="zh-TW" sz="2887">
                <a:solidFill>
                  <a:schemeClr val="dk1"/>
                </a:solidFill>
              </a:rPr>
              <a:t>user experience testing</a:t>
            </a:r>
            <a:endParaRPr b="1" sz="2887">
              <a:solidFill>
                <a:schemeClr val="dk1"/>
              </a:solidFill>
            </a:endParaRPr>
          </a:p>
          <a:p>
            <a:pPr indent="-315695" lvl="0" marL="457200" rtl="0" algn="l">
              <a:spcBef>
                <a:spcPts val="0"/>
              </a:spcBef>
              <a:spcAft>
                <a:spcPts val="0"/>
              </a:spcAft>
              <a:buClr>
                <a:schemeClr val="dk1"/>
              </a:buClr>
              <a:buSzPct val="100000"/>
              <a:buChar char="-"/>
            </a:pPr>
            <a:r>
              <a:rPr b="1" lang="zh-TW" sz="2887">
                <a:solidFill>
                  <a:schemeClr val="dk1"/>
                </a:solidFill>
              </a:rPr>
              <a:t>Bootstrap framework for responsive design</a:t>
            </a:r>
            <a:endParaRPr b="1" sz="2887">
              <a:solidFill>
                <a:schemeClr val="dk1"/>
              </a:solidFill>
            </a:endParaRPr>
          </a:p>
          <a:p>
            <a:pPr indent="-315695" lvl="0" marL="457200" rtl="0" algn="l">
              <a:spcBef>
                <a:spcPts val="0"/>
              </a:spcBef>
              <a:spcAft>
                <a:spcPts val="0"/>
              </a:spcAft>
              <a:buClr>
                <a:schemeClr val="dk1"/>
              </a:buClr>
              <a:buSzPct val="100000"/>
              <a:buChar char="-"/>
            </a:pPr>
            <a:r>
              <a:rPr b="1" lang="zh-TW" sz="2887">
                <a:solidFill>
                  <a:schemeClr val="dk1"/>
                </a:solidFill>
              </a:rPr>
              <a:t>Source code version </a:t>
            </a:r>
            <a:r>
              <a:rPr b="1" lang="zh-TW" sz="2887">
                <a:solidFill>
                  <a:schemeClr val="dk1"/>
                </a:solidFill>
              </a:rPr>
              <a:t>control by Git</a:t>
            </a:r>
            <a:endParaRPr b="1" sz="2887">
              <a:solidFill>
                <a:schemeClr val="dk1"/>
              </a:solidFill>
            </a:endParaRPr>
          </a:p>
          <a:p>
            <a:pPr indent="-315695" lvl="0" marL="457200" rtl="0" algn="l">
              <a:spcBef>
                <a:spcPts val="0"/>
              </a:spcBef>
              <a:spcAft>
                <a:spcPts val="0"/>
              </a:spcAft>
              <a:buClr>
                <a:schemeClr val="dk1"/>
              </a:buClr>
              <a:buSzPct val="100000"/>
              <a:buChar char="-"/>
            </a:pPr>
            <a:r>
              <a:rPr b="1" lang="zh-TW" sz="2887">
                <a:solidFill>
                  <a:schemeClr val="dk1"/>
                </a:solidFill>
              </a:rPr>
              <a:t>Cross-browser compatibility challenges</a:t>
            </a:r>
            <a:endParaRPr b="1" sz="2887">
              <a:solidFill>
                <a:schemeClr val="dk1"/>
              </a:solidFill>
            </a:endParaRPr>
          </a:p>
          <a:p>
            <a:pPr indent="0" lvl="0" marL="0" rtl="0" algn="l">
              <a:spcBef>
                <a:spcPts val="1200"/>
              </a:spcBef>
              <a:spcAft>
                <a:spcPts val="0"/>
              </a:spcAft>
              <a:buNone/>
            </a:pPr>
            <a:r>
              <a:rPr b="1" lang="zh-TW" sz="2887">
                <a:solidFill>
                  <a:schemeClr val="dk1"/>
                </a:solidFill>
              </a:rPr>
              <a:t>Challenges Overcome:</a:t>
            </a:r>
            <a:endParaRPr b="1" sz="2887">
              <a:solidFill>
                <a:schemeClr val="dk1"/>
              </a:solidFill>
            </a:endParaRPr>
          </a:p>
          <a:p>
            <a:pPr indent="-315695" lvl="0" marL="457200" rtl="0" algn="l">
              <a:spcBef>
                <a:spcPts val="1200"/>
              </a:spcBef>
              <a:spcAft>
                <a:spcPts val="0"/>
              </a:spcAft>
              <a:buClr>
                <a:schemeClr val="dk1"/>
              </a:buClr>
              <a:buSzPct val="100000"/>
              <a:buChar char="-"/>
            </a:pPr>
            <a:r>
              <a:rPr b="1" lang="zh-TW" sz="2887">
                <a:solidFill>
                  <a:schemeClr val="dk1"/>
                </a:solidFill>
              </a:rPr>
              <a:t>Source code solve conflict at merge stage</a:t>
            </a:r>
            <a:endParaRPr b="1" sz="2887">
              <a:solidFill>
                <a:schemeClr val="dk1"/>
              </a:solidFill>
            </a:endParaRPr>
          </a:p>
          <a:p>
            <a:pPr indent="-315695" lvl="0" marL="457200" rtl="0" algn="l">
              <a:spcBef>
                <a:spcPts val="0"/>
              </a:spcBef>
              <a:spcAft>
                <a:spcPts val="0"/>
              </a:spcAft>
              <a:buClr>
                <a:schemeClr val="dk1"/>
              </a:buClr>
              <a:buSzPct val="100000"/>
              <a:buChar char="-"/>
            </a:pPr>
            <a:r>
              <a:rPr b="1" lang="zh-TW" sz="2887">
                <a:solidFill>
                  <a:schemeClr val="dk1"/>
                </a:solidFill>
              </a:rPr>
              <a:t>Database design</a:t>
            </a:r>
            <a:endParaRPr b="1" sz="2887">
              <a:solidFill>
                <a:schemeClr val="dk1"/>
              </a:solidFill>
            </a:endParaRPr>
          </a:p>
          <a:p>
            <a:pPr indent="-315695" lvl="0" marL="457200" rtl="0" algn="l">
              <a:spcBef>
                <a:spcPts val="0"/>
              </a:spcBef>
              <a:spcAft>
                <a:spcPts val="0"/>
              </a:spcAft>
              <a:buClr>
                <a:schemeClr val="dk1"/>
              </a:buClr>
              <a:buSzPct val="100000"/>
              <a:buChar char="-"/>
            </a:pPr>
            <a:r>
              <a:rPr b="1" lang="zh-TW" sz="2887">
                <a:solidFill>
                  <a:schemeClr val="dk1"/>
                </a:solidFill>
              </a:rPr>
              <a:t>Apply the django skill proficiency</a:t>
            </a:r>
            <a:endParaRPr b="1" sz="2887">
              <a:solidFill>
                <a:schemeClr val="dk1"/>
              </a:solidFill>
            </a:endParaRPr>
          </a:p>
          <a:p>
            <a:pPr indent="-315695" lvl="0" marL="457200" rtl="0" algn="l">
              <a:spcBef>
                <a:spcPts val="0"/>
              </a:spcBef>
              <a:spcAft>
                <a:spcPts val="0"/>
              </a:spcAft>
              <a:buClr>
                <a:schemeClr val="dk1"/>
              </a:buClr>
              <a:buSzPct val="100000"/>
              <a:buChar char="-"/>
            </a:pPr>
            <a:r>
              <a:rPr b="1" lang="zh-TW" sz="2887">
                <a:solidFill>
                  <a:schemeClr val="dk1"/>
                </a:solidFill>
              </a:rPr>
              <a:t>Learning user authentication</a:t>
            </a:r>
            <a:endParaRPr b="1" sz="2887">
              <a:solidFill>
                <a:schemeClr val="dk1"/>
              </a:solidFill>
            </a:endParaRPr>
          </a:p>
          <a:p>
            <a:pPr indent="-315695" lvl="0" marL="457200" rtl="0" algn="l">
              <a:spcBef>
                <a:spcPts val="0"/>
              </a:spcBef>
              <a:spcAft>
                <a:spcPts val="0"/>
              </a:spcAft>
              <a:buClr>
                <a:schemeClr val="dk1"/>
              </a:buClr>
              <a:buSzPct val="100000"/>
              <a:buChar char="-"/>
            </a:pPr>
            <a:r>
              <a:rPr b="1" lang="zh-TW" sz="2887">
                <a:solidFill>
                  <a:schemeClr val="dk1"/>
                </a:solidFill>
              </a:rPr>
              <a:t>Learning using ORM instead of SQL statement</a:t>
            </a:r>
            <a:endParaRPr b="1" sz="2887">
              <a:solidFill>
                <a:schemeClr val="dk1"/>
              </a:solidFill>
            </a:endParaRPr>
          </a:p>
          <a:p>
            <a:pPr indent="0" lvl="0" marL="0" rtl="0" algn="l">
              <a:spcBef>
                <a:spcPts val="1200"/>
              </a:spcBef>
              <a:spcAft>
                <a:spcPts val="0"/>
              </a:spcAft>
              <a:buClr>
                <a:schemeClr val="dk1"/>
              </a:buClr>
              <a:buSzPct val="73333"/>
              <a:buFont typeface="Arial"/>
              <a:buNone/>
            </a:pPr>
            <a:r>
              <a:t/>
            </a:r>
            <a:endParaRPr b="1" sz="1500">
              <a:solidFill>
                <a:schemeClr val="dk1"/>
              </a:solidFill>
            </a:endParaRPr>
          </a:p>
          <a:p>
            <a:pPr indent="0" lvl="0" marL="0" rtl="0" algn="l">
              <a:spcBef>
                <a:spcPts val="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Jackie Leung’s Reflection</a:t>
            </a:r>
            <a:endParaRPr/>
          </a:p>
        </p:txBody>
      </p:sp>
      <p:sp>
        <p:nvSpPr>
          <p:cNvPr id="568" name="Google Shape;568;p57"/>
          <p:cNvSpPr txBox="1"/>
          <p:nvPr>
            <p:ph idx="1" type="body"/>
          </p:nvPr>
        </p:nvSpPr>
        <p:spPr>
          <a:xfrm>
            <a:off x="311700" y="1152475"/>
            <a:ext cx="8520600" cy="3060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zh-TW" sz="1600">
                <a:solidFill>
                  <a:srgbClr val="0F1115"/>
                </a:solidFill>
                <a:highlight>
                  <a:srgbClr val="FFFFFF"/>
                </a:highlight>
                <a:latin typeface="Roboto"/>
                <a:ea typeface="Roboto"/>
                <a:cs typeface="Roboto"/>
                <a:sym typeface="Roboto"/>
              </a:rPr>
              <a:t>This project taught me how to build an efficient website using CSS, Bootstrap, the Django framework, and GitHub. While the initial learning curve was steep, the reward of mastering these powerful—and freely available—tools made the journey invaluable. Moreover, with the help of AI, I can extend my boundaries </a:t>
            </a:r>
            <a:r>
              <a:rPr lang="zh-TW" sz="1600">
                <a:solidFill>
                  <a:srgbClr val="0F1115"/>
                </a:solidFill>
                <a:highlight>
                  <a:srgbClr val="FFFFFF"/>
                </a:highlight>
                <a:latin typeface="Roboto"/>
                <a:ea typeface="Roboto"/>
                <a:cs typeface="Roboto"/>
                <a:sym typeface="Roboto"/>
              </a:rPr>
              <a:t>beyond my imagination. </a:t>
            </a:r>
            <a:endParaRPr sz="1600">
              <a:solidFill>
                <a:srgbClr val="0F1115"/>
              </a:solidFill>
              <a:highlight>
                <a:srgbClr val="FFFFFF"/>
              </a:highlight>
              <a:latin typeface="Roboto"/>
              <a:ea typeface="Roboto"/>
              <a:cs typeface="Roboto"/>
              <a:sym typeface="Roboto"/>
            </a:endParaRPr>
          </a:p>
          <a:p>
            <a:pPr indent="0" lvl="0" marL="0" rtl="0" algn="l">
              <a:lnSpc>
                <a:spcPct val="95000"/>
              </a:lnSpc>
              <a:spcBef>
                <a:spcPts val="1200"/>
              </a:spcBef>
              <a:spcAft>
                <a:spcPts val="0"/>
              </a:spcAft>
              <a:buSzPts val="1018"/>
              <a:buNone/>
            </a:pPr>
            <a:r>
              <a:rPr lang="zh-TW" sz="1600">
                <a:solidFill>
                  <a:srgbClr val="0F1115"/>
                </a:solidFill>
                <a:highlight>
                  <a:srgbClr val="FFFFFF"/>
                </a:highlight>
                <a:latin typeface="Roboto"/>
                <a:ea typeface="Roboto"/>
                <a:cs typeface="Roboto"/>
                <a:sym typeface="Roboto"/>
              </a:rPr>
              <a:t>The creation of this  website meets a modern necessity. As more Hong Kong restaurants increasingly move into unconventional, hard-to-find spaces in old factories, a professional online platform is key to making them discoverable.</a:t>
            </a:r>
            <a:endParaRPr sz="1900">
              <a:solidFill>
                <a:srgbClr val="0F1115"/>
              </a:solidFill>
              <a:highlight>
                <a:srgbClr val="FFFFFF"/>
              </a:highlight>
              <a:latin typeface="Roboto"/>
              <a:ea typeface="Roboto"/>
              <a:cs typeface="Roboto"/>
              <a:sym typeface="Roboto"/>
            </a:endParaRPr>
          </a:p>
          <a:p>
            <a:pPr indent="0" lvl="0" marL="0" rtl="0" algn="l">
              <a:lnSpc>
                <a:spcPct val="95000"/>
              </a:lnSpc>
              <a:spcBef>
                <a:spcPts val="1200"/>
              </a:spcBef>
              <a:spcAft>
                <a:spcPts val="0"/>
              </a:spcAft>
              <a:buSzPts val="1018"/>
              <a:buNone/>
            </a:pPr>
            <a:r>
              <a:rPr lang="zh-TW" sz="1600">
                <a:solidFill>
                  <a:srgbClr val="0F1115"/>
                </a:solidFill>
                <a:highlight>
                  <a:srgbClr val="FFFFFF"/>
                </a:highlight>
                <a:latin typeface="Roboto"/>
                <a:ea typeface="Roboto"/>
                <a:cs typeface="Roboto"/>
                <a:sym typeface="Roboto"/>
              </a:rPr>
              <a:t>Finally, my sincere thanks to my teammates for their proactive collaboration, for maintaining a steady project pace, and for their patient guidance as I found my footing in IT.</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Advantage of using Django </a:t>
            </a:r>
            <a:endParaRPr/>
          </a:p>
        </p:txBody>
      </p:sp>
      <p:sp>
        <p:nvSpPr>
          <p:cNvPr id="305" name="Google Shape;305;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zh-TW"/>
              <a:t>Structure of Django … (MVT)</a:t>
            </a:r>
            <a:endParaRPr/>
          </a:p>
          <a:p>
            <a:pPr indent="0" lvl="0" marL="0" rtl="0" algn="l">
              <a:spcBef>
                <a:spcPts val="1200"/>
              </a:spcBef>
              <a:spcAft>
                <a:spcPts val="0"/>
              </a:spcAft>
              <a:buNone/>
            </a:pPr>
            <a:r>
              <a:rPr lang="zh-TW"/>
              <a:t>Core component - Admin, ORM, URL Dispatcher</a:t>
            </a:r>
            <a:endParaRPr/>
          </a:p>
          <a:p>
            <a:pPr indent="0" lvl="0" marL="0" rtl="0" algn="l">
              <a:spcBef>
                <a:spcPts val="1200"/>
              </a:spcBef>
              <a:spcAft>
                <a:spcPts val="0"/>
              </a:spcAft>
              <a:buNone/>
            </a:pPr>
            <a:r>
              <a:rPr b="1" lang="zh-TW" sz="1100">
                <a:solidFill>
                  <a:schemeClr val="dk1"/>
                </a:solidFill>
              </a:rPr>
              <a:t>Philosophy:</a:t>
            </a:r>
            <a:r>
              <a:rPr lang="zh-TW" sz="1100">
                <a:solidFill>
                  <a:schemeClr val="dk1"/>
                </a:solidFill>
              </a:rPr>
              <a:t> "Batteries-Included" (comes with built-in tools for auth, admin, and databases)</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zh-TW" sz="1100">
                <a:solidFill>
                  <a:schemeClr val="dk1"/>
                </a:solidFill>
              </a:rPr>
              <a:t>Fast:</a:t>
            </a:r>
            <a:r>
              <a:rPr lang="zh-TW" sz="1100">
                <a:solidFill>
                  <a:schemeClr val="dk1"/>
                </a:solidFill>
              </a:rPr>
              <a:t> Move from concept to launch quickly.</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zh-TW" sz="1100">
                <a:solidFill>
                  <a:schemeClr val="dk1"/>
                </a:solidFill>
              </a:rPr>
              <a:t>Secure:</a:t>
            </a:r>
            <a:r>
              <a:rPr lang="zh-TW" sz="1100">
                <a:solidFill>
                  <a:schemeClr val="dk1"/>
                </a:solidFill>
              </a:rPr>
              <a:t> Helps developers avoid common mistakes like SQL injection or Cross-site scripting (XSS).</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zh-TW" sz="1100">
                <a:solidFill>
                  <a:schemeClr val="dk1"/>
                </a:solidFill>
              </a:rPr>
              <a:t>Scalable:</a:t>
            </a:r>
            <a:r>
              <a:rPr lang="zh-TW" sz="1100">
                <a:solidFill>
                  <a:schemeClr val="dk1"/>
                </a:solidFill>
              </a:rPr>
              <a:t> Used by giants like Instagram, Pinterest, and Disqus.</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zh-TW" sz="1100">
                <a:solidFill>
                  <a:schemeClr val="dk1"/>
                </a:solidFill>
              </a:rPr>
              <a:t>Community:</a:t>
            </a:r>
            <a:r>
              <a:rPr lang="zh-TW" sz="1100">
                <a:solidFill>
                  <a:schemeClr val="dk1"/>
                </a:solidFill>
              </a:rPr>
              <a:t> Huge library of third-party "packages" to add features instantly.</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98600" y="105500"/>
            <a:ext cx="6294600" cy="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540">
                <a:solidFill>
                  <a:schemeClr val="dk2"/>
                </a:solidFill>
              </a:rPr>
              <a:t>Website Structure</a:t>
            </a:r>
            <a:endParaRPr sz="1820"/>
          </a:p>
        </p:txBody>
      </p:sp>
      <p:pic>
        <p:nvPicPr>
          <p:cNvPr id="311" name="Google Shape;311;p18">
            <a:hlinkClick r:id="rId3"/>
          </p:cNvPr>
          <p:cNvPicPr preferRelativeResize="0"/>
          <p:nvPr/>
        </p:nvPicPr>
        <p:blipFill>
          <a:blip r:embed="rId4">
            <a:alphaModFix/>
          </a:blip>
          <a:stretch>
            <a:fillRect/>
          </a:stretch>
        </p:blipFill>
        <p:spPr>
          <a:xfrm>
            <a:off x="-6190275" y="3097500"/>
            <a:ext cx="5856575" cy="3991026"/>
          </a:xfrm>
          <a:prstGeom prst="rect">
            <a:avLst/>
          </a:prstGeom>
          <a:noFill/>
          <a:ln>
            <a:noFill/>
          </a:ln>
        </p:spPr>
      </p:pic>
      <p:pic>
        <p:nvPicPr>
          <p:cNvPr id="312" name="Google Shape;312;p18">
            <a:hlinkClick r:id="rId5"/>
          </p:cNvPr>
          <p:cNvPicPr preferRelativeResize="0"/>
          <p:nvPr/>
        </p:nvPicPr>
        <p:blipFill rotWithShape="1">
          <a:blip r:embed="rId6">
            <a:alphaModFix/>
          </a:blip>
          <a:srcRect b="1119" l="1800" r="-1800" t="-1120"/>
          <a:stretch/>
        </p:blipFill>
        <p:spPr>
          <a:xfrm>
            <a:off x="5914700" y="-19488"/>
            <a:ext cx="3229300" cy="5182480"/>
          </a:xfrm>
          <a:prstGeom prst="rect">
            <a:avLst/>
          </a:prstGeom>
          <a:noFill/>
          <a:ln>
            <a:noFill/>
          </a:ln>
        </p:spPr>
      </p:pic>
      <p:pic>
        <p:nvPicPr>
          <p:cNvPr id="313" name="Google Shape;313;p18">
            <a:hlinkClick r:id="rId7"/>
          </p:cNvPr>
          <p:cNvPicPr preferRelativeResize="0"/>
          <p:nvPr/>
        </p:nvPicPr>
        <p:blipFill rotWithShape="1">
          <a:blip r:embed="rId8">
            <a:alphaModFix/>
          </a:blip>
          <a:srcRect b="-13970" l="0" r="-3950" t="10020"/>
          <a:stretch/>
        </p:blipFill>
        <p:spPr>
          <a:xfrm>
            <a:off x="98600" y="3562350"/>
            <a:ext cx="5792865" cy="1581150"/>
          </a:xfrm>
          <a:prstGeom prst="rect">
            <a:avLst/>
          </a:prstGeom>
          <a:noFill/>
          <a:ln>
            <a:noFill/>
          </a:ln>
        </p:spPr>
      </p:pic>
      <p:pic>
        <p:nvPicPr>
          <p:cNvPr id="314" name="Google Shape;314;p18">
            <a:hlinkClick r:id="rId9"/>
          </p:cNvPr>
          <p:cNvPicPr preferRelativeResize="0"/>
          <p:nvPr/>
        </p:nvPicPr>
        <p:blipFill rotWithShape="1">
          <a:blip r:embed="rId10">
            <a:alphaModFix/>
          </a:blip>
          <a:srcRect b="28284" l="15797" r="8941" t="26639"/>
          <a:stretch/>
        </p:blipFill>
        <p:spPr>
          <a:xfrm>
            <a:off x="373975" y="435500"/>
            <a:ext cx="4827624" cy="28965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txBox="1"/>
          <p:nvPr>
            <p:ph type="title"/>
          </p:nvPr>
        </p:nvSpPr>
        <p:spPr>
          <a:xfrm>
            <a:off x="98600" y="105500"/>
            <a:ext cx="6294600" cy="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540">
                <a:solidFill>
                  <a:schemeClr val="dk2"/>
                </a:solidFill>
              </a:rPr>
              <a:t>Class Diagram</a:t>
            </a:r>
            <a:endParaRPr sz="2540">
              <a:solidFill>
                <a:schemeClr val="dk2"/>
              </a:solidFill>
            </a:endParaRPr>
          </a:p>
          <a:p>
            <a:pPr indent="0" lvl="0" marL="0" rtl="0" algn="l">
              <a:spcBef>
                <a:spcPts val="0"/>
              </a:spcBef>
              <a:spcAft>
                <a:spcPts val="0"/>
              </a:spcAft>
              <a:buSzPts val="990"/>
              <a:buNone/>
            </a:pPr>
            <a:r>
              <a:t/>
            </a:r>
            <a:endParaRPr sz="2540">
              <a:solidFill>
                <a:schemeClr val="dk2"/>
              </a:solidFill>
            </a:endParaRPr>
          </a:p>
        </p:txBody>
      </p:sp>
      <p:pic>
        <p:nvPicPr>
          <p:cNvPr id="320" name="Google Shape;320;p19" title="class diagram.png">
            <a:hlinkClick r:id="rId3"/>
          </p:cNvPr>
          <p:cNvPicPr preferRelativeResize="0"/>
          <p:nvPr/>
        </p:nvPicPr>
        <p:blipFill rotWithShape="1">
          <a:blip r:embed="rId4">
            <a:alphaModFix/>
          </a:blip>
          <a:srcRect b="0" l="0" r="47813" t="44435"/>
          <a:stretch/>
        </p:blipFill>
        <p:spPr>
          <a:xfrm>
            <a:off x="-91875" y="984350"/>
            <a:ext cx="3856174" cy="4040724"/>
          </a:xfrm>
          <a:prstGeom prst="rect">
            <a:avLst/>
          </a:prstGeom>
          <a:noFill/>
          <a:ln>
            <a:noFill/>
          </a:ln>
        </p:spPr>
      </p:pic>
      <p:pic>
        <p:nvPicPr>
          <p:cNvPr id="321" name="Google Shape;321;p19" title="class diagram.png">
            <a:hlinkClick r:id="rId5"/>
          </p:cNvPr>
          <p:cNvPicPr preferRelativeResize="0"/>
          <p:nvPr/>
        </p:nvPicPr>
        <p:blipFill rotWithShape="1">
          <a:blip r:embed="rId4">
            <a:alphaModFix/>
          </a:blip>
          <a:srcRect b="20200" l="42336" r="0" t="2105"/>
          <a:stretch/>
        </p:blipFill>
        <p:spPr>
          <a:xfrm>
            <a:off x="3619500" y="103700"/>
            <a:ext cx="3722442" cy="4936100"/>
          </a:xfrm>
          <a:prstGeom prst="rect">
            <a:avLst/>
          </a:prstGeom>
          <a:noFill/>
          <a:ln>
            <a:noFill/>
          </a:ln>
        </p:spPr>
      </p:pic>
      <p:pic>
        <p:nvPicPr>
          <p:cNvPr id="322" name="Google Shape;322;p19" title="class diagram.png">
            <a:hlinkClick r:id="rId6"/>
          </p:cNvPr>
          <p:cNvPicPr preferRelativeResize="0"/>
          <p:nvPr/>
        </p:nvPicPr>
        <p:blipFill>
          <a:blip r:embed="rId4">
            <a:alphaModFix/>
          </a:blip>
          <a:stretch>
            <a:fillRect/>
          </a:stretch>
        </p:blipFill>
        <p:spPr>
          <a:xfrm>
            <a:off x="6642850" y="2198452"/>
            <a:ext cx="2615201" cy="25737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98600" y="105500"/>
            <a:ext cx="6294600" cy="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540">
                <a:solidFill>
                  <a:schemeClr val="dk2"/>
                </a:solidFill>
              </a:rPr>
              <a:t>Purchase process UML</a:t>
            </a:r>
            <a:r>
              <a:rPr lang="zh-TW" sz="2540">
                <a:solidFill>
                  <a:schemeClr val="dk2"/>
                </a:solidFill>
              </a:rPr>
              <a:t> Diagram</a:t>
            </a:r>
            <a:endParaRPr sz="2540">
              <a:solidFill>
                <a:schemeClr val="dk2"/>
              </a:solidFill>
            </a:endParaRPr>
          </a:p>
          <a:p>
            <a:pPr indent="0" lvl="0" marL="0" rtl="0" algn="l">
              <a:spcBef>
                <a:spcPts val="0"/>
              </a:spcBef>
              <a:spcAft>
                <a:spcPts val="0"/>
              </a:spcAft>
              <a:buSzPts val="990"/>
              <a:buNone/>
            </a:pPr>
            <a:r>
              <a:t/>
            </a:r>
            <a:endParaRPr sz="2540">
              <a:solidFill>
                <a:schemeClr val="dk2"/>
              </a:solidFill>
            </a:endParaRPr>
          </a:p>
        </p:txBody>
      </p:sp>
      <p:pic>
        <p:nvPicPr>
          <p:cNvPr id="328" name="Google Shape;328;p20" title="Cart Payment Use Case Flow-2026-01-28-033525.png">
            <a:hlinkClick r:id="rId3"/>
          </p:cNvPr>
          <p:cNvPicPr preferRelativeResize="0"/>
          <p:nvPr/>
        </p:nvPicPr>
        <p:blipFill>
          <a:blip r:embed="rId4">
            <a:alphaModFix/>
          </a:blip>
          <a:stretch>
            <a:fillRect/>
          </a:stretch>
        </p:blipFill>
        <p:spPr>
          <a:xfrm>
            <a:off x="152400" y="642516"/>
            <a:ext cx="8839199" cy="3103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1"/>
          <p:cNvSpPr txBox="1"/>
          <p:nvPr>
            <p:ph type="title"/>
          </p:nvPr>
        </p:nvSpPr>
        <p:spPr>
          <a:xfrm>
            <a:off x="98600" y="105500"/>
            <a:ext cx="6294600" cy="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540">
                <a:solidFill>
                  <a:schemeClr val="dk2"/>
                </a:solidFill>
              </a:rPr>
              <a:t>Blog Post Comment</a:t>
            </a:r>
            <a:r>
              <a:rPr lang="zh-TW" sz="2540">
                <a:solidFill>
                  <a:schemeClr val="dk2"/>
                </a:solidFill>
              </a:rPr>
              <a:t> UML Diagram</a:t>
            </a:r>
            <a:endParaRPr sz="2540">
              <a:solidFill>
                <a:schemeClr val="dk2"/>
              </a:solidFill>
            </a:endParaRPr>
          </a:p>
          <a:p>
            <a:pPr indent="0" lvl="0" marL="0" rtl="0" algn="l">
              <a:spcBef>
                <a:spcPts val="0"/>
              </a:spcBef>
              <a:spcAft>
                <a:spcPts val="0"/>
              </a:spcAft>
              <a:buSzPts val="990"/>
              <a:buNone/>
            </a:pPr>
            <a:r>
              <a:t/>
            </a:r>
            <a:endParaRPr sz="2540">
              <a:solidFill>
                <a:schemeClr val="dk2"/>
              </a:solidFill>
            </a:endParaRPr>
          </a:p>
        </p:txBody>
      </p:sp>
      <p:pic>
        <p:nvPicPr>
          <p:cNvPr id="334" name="Google Shape;334;p21" title="Post_Comment_use case flow.png">
            <a:hlinkClick r:id="rId3"/>
          </p:cNvPr>
          <p:cNvPicPr preferRelativeResize="0"/>
          <p:nvPr/>
        </p:nvPicPr>
        <p:blipFill>
          <a:blip r:embed="rId4">
            <a:alphaModFix/>
          </a:blip>
          <a:stretch>
            <a:fillRect/>
          </a:stretch>
        </p:blipFill>
        <p:spPr>
          <a:xfrm>
            <a:off x="152400" y="680900"/>
            <a:ext cx="8839201" cy="3817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